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sldIdLst>
    <p:sldId id="256" r:id="rId2"/>
    <p:sldId id="279" r:id="rId3"/>
    <p:sldId id="297" r:id="rId4"/>
    <p:sldId id="271" r:id="rId5"/>
    <p:sldId id="263" r:id="rId6"/>
    <p:sldId id="307" r:id="rId7"/>
    <p:sldId id="289" r:id="rId8"/>
    <p:sldId id="295" r:id="rId9"/>
    <p:sldId id="296" r:id="rId10"/>
    <p:sldId id="290" r:id="rId11"/>
    <p:sldId id="280" r:id="rId12"/>
    <p:sldId id="325" r:id="rId13"/>
    <p:sldId id="283" r:id="rId14"/>
    <p:sldId id="308" r:id="rId15"/>
    <p:sldId id="282" r:id="rId16"/>
    <p:sldId id="301" r:id="rId17"/>
    <p:sldId id="300" r:id="rId18"/>
    <p:sldId id="299" r:id="rId19"/>
    <p:sldId id="304" r:id="rId20"/>
    <p:sldId id="315" r:id="rId21"/>
    <p:sldId id="302" r:id="rId22"/>
    <p:sldId id="309" r:id="rId23"/>
    <p:sldId id="306" r:id="rId24"/>
    <p:sldId id="320" r:id="rId25"/>
    <p:sldId id="321" r:id="rId26"/>
    <p:sldId id="322" r:id="rId27"/>
    <p:sldId id="310" r:id="rId28"/>
    <p:sldId id="317" r:id="rId29"/>
    <p:sldId id="323" r:id="rId30"/>
    <p:sldId id="318" r:id="rId31"/>
    <p:sldId id="284" r:id="rId32"/>
    <p:sldId id="311" r:id="rId33"/>
    <p:sldId id="287" r:id="rId34"/>
    <p:sldId id="288" r:id="rId35"/>
    <p:sldId id="313" r:id="rId36"/>
    <p:sldId id="314" r:id="rId37"/>
    <p:sldId id="312"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9DFDDC8-B4D6-44FF-81F2-B1B706BF28F4}">
          <p14:sldIdLst>
            <p14:sldId id="256"/>
            <p14:sldId id="279"/>
            <p14:sldId id="297"/>
            <p14:sldId id="271"/>
            <p14:sldId id="263"/>
            <p14:sldId id="307"/>
            <p14:sldId id="289"/>
            <p14:sldId id="295"/>
            <p14:sldId id="296"/>
            <p14:sldId id="290"/>
            <p14:sldId id="280"/>
            <p14:sldId id="325"/>
            <p14:sldId id="283"/>
            <p14:sldId id="308"/>
            <p14:sldId id="282"/>
            <p14:sldId id="301"/>
            <p14:sldId id="300"/>
            <p14:sldId id="299"/>
            <p14:sldId id="304"/>
            <p14:sldId id="315"/>
            <p14:sldId id="302"/>
            <p14:sldId id="309"/>
            <p14:sldId id="306"/>
            <p14:sldId id="320"/>
            <p14:sldId id="321"/>
            <p14:sldId id="322"/>
            <p14:sldId id="310"/>
            <p14:sldId id="317"/>
            <p14:sldId id="323"/>
            <p14:sldId id="318"/>
            <p14:sldId id="284"/>
            <p14:sldId id="311"/>
            <p14:sldId id="287"/>
            <p14:sldId id="288"/>
            <p14:sldId id="313"/>
            <p14:sldId id="314"/>
            <p14:sldId id="312"/>
          </p14:sldIdLst>
        </p14:section>
      </p14:sectionLst>
    </p:ext>
    <p:ext uri="{EFAFB233-063F-42B5-8137-9DF3F51BA10A}">
      <p15:sldGuideLst xmlns:p15="http://schemas.microsoft.com/office/powerpoint/2012/main">
        <p15:guide id="1" orient="horz" pos="1434" userDrawn="1">
          <p15:clr>
            <a:srgbClr val="A4A3A4"/>
          </p15:clr>
        </p15:guide>
        <p15:guide id="2" pos="5110" userDrawn="1">
          <p15:clr>
            <a:srgbClr val="A4A3A4"/>
          </p15:clr>
        </p15:guide>
        <p15:guide id="3" orient="horz" pos="2886" userDrawn="1">
          <p15:clr>
            <a:srgbClr val="A4A3A4"/>
          </p15:clr>
        </p15:guide>
        <p15:guide id="4" pos="254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739F68-F3CB-FFA0-DF97-D86D601972E3}" name="Bank, Celina van den" initials="BCvd" userId="S::CvdBank@DigiBase.nl::59a9e083-37cb-4d36-9cde-4cf29d7f7a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002F5F"/>
    <a:srgbClr val="D5B56E"/>
    <a:srgbClr val="55342B"/>
    <a:srgbClr val="FF7F00"/>
    <a:srgbClr val="E7F5FE"/>
    <a:srgbClr val="8AC9ED"/>
    <a:srgbClr val="0374A8"/>
    <a:srgbClr val="4D6280"/>
    <a:srgbClr val="283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156" autoAdjust="0"/>
  </p:normalViewPr>
  <p:slideViewPr>
    <p:cSldViewPr snapToGrid="0" showGuides="1">
      <p:cViewPr varScale="1">
        <p:scale>
          <a:sx n="85" d="100"/>
          <a:sy n="85" d="100"/>
        </p:scale>
        <p:origin x="547" y="48"/>
      </p:cViewPr>
      <p:guideLst>
        <p:guide orient="horz" pos="1434"/>
        <p:guide pos="5110"/>
        <p:guide orient="horz" pos="2886"/>
        <p:guide pos="25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nl-NL"/>
              <a:t>Aantal leden YKE</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nl-NL"/>
        </a:p>
      </c:txPr>
    </c:title>
    <c:autoTitleDeleted val="0"/>
    <c:plotArea>
      <c:layout/>
      <c:lineChart>
        <c:grouping val="standard"/>
        <c:varyColors val="0"/>
        <c:ser>
          <c:idx val="0"/>
          <c:order val="0"/>
          <c:tx>
            <c:strRef>
              <c:f>Blad1!$A$8</c:f>
              <c:strCache>
                <c:ptCount val="1"/>
                <c:pt idx="0">
                  <c:v>Aantal leden YKE</c:v>
                </c:pt>
              </c:strCache>
            </c:strRef>
          </c:tx>
          <c:spPr>
            <a:ln w="34925" cap="rnd">
              <a:solidFill>
                <a:schemeClr val="lt1"/>
              </a:solidFill>
              <a:round/>
            </a:ln>
            <a:effectLst>
              <a:outerShdw dist="25400" dir="2700000" algn="tl" rotWithShape="0">
                <a:schemeClr val="accent5"/>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5">
                          <a:lumMod val="60000"/>
                          <a:lumOff val="40000"/>
                        </a:schemeClr>
                      </a:solidFill>
                    </a:ln>
                    <a:effectLst/>
                  </c:spPr>
                </c15:leaderLines>
              </c:ext>
            </c:extLst>
          </c:dLbls>
          <c:cat>
            <c:numRef>
              <c:f>Blad1!$B$7:$F$7</c:f>
              <c:numCache>
                <c:formatCode>General</c:formatCode>
                <c:ptCount val="5"/>
                <c:pt idx="0">
                  <c:v>2019</c:v>
                </c:pt>
                <c:pt idx="1">
                  <c:v>2020</c:v>
                </c:pt>
                <c:pt idx="2">
                  <c:v>2021</c:v>
                </c:pt>
                <c:pt idx="3">
                  <c:v>2022</c:v>
                </c:pt>
                <c:pt idx="4">
                  <c:v>2023</c:v>
                </c:pt>
              </c:numCache>
            </c:numRef>
          </c:cat>
          <c:val>
            <c:numRef>
              <c:f>Blad1!$B$8:$F$8</c:f>
              <c:numCache>
                <c:formatCode>General</c:formatCode>
                <c:ptCount val="5"/>
                <c:pt idx="0">
                  <c:v>1185</c:v>
                </c:pt>
                <c:pt idx="1">
                  <c:v>999</c:v>
                </c:pt>
                <c:pt idx="2">
                  <c:v>920</c:v>
                </c:pt>
                <c:pt idx="3">
                  <c:v>747</c:v>
                </c:pt>
                <c:pt idx="4">
                  <c:v>609</c:v>
                </c:pt>
              </c:numCache>
            </c:numRef>
          </c:val>
          <c:smooth val="0"/>
          <c:extLst>
            <c:ext xmlns:c16="http://schemas.microsoft.com/office/drawing/2014/chart" uri="{C3380CC4-5D6E-409C-BE32-E72D297353CC}">
              <c16:uniqueId val="{00000000-F658-4789-A641-6599EF0E0865}"/>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253217839"/>
        <c:axId val="1459663887"/>
      </c:lineChart>
      <c:catAx>
        <c:axId val="1253217839"/>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nl-NL"/>
          </a:p>
        </c:txPr>
        <c:crossAx val="1459663887"/>
        <c:crosses val="autoZero"/>
        <c:auto val="1"/>
        <c:lblAlgn val="ctr"/>
        <c:lblOffset val="100"/>
        <c:noMultiLvlLbl val="0"/>
      </c:catAx>
      <c:valAx>
        <c:axId val="14596638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nl-NL"/>
          </a:p>
        </c:txPr>
        <c:crossAx val="1253217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solidFill>
    <a:ln w="9525" cap="flat" cmpd="sng" algn="ctr">
      <a:solidFill>
        <a:schemeClr val="accent5"/>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C2D47-860C-46E9-ADC7-DA8F77CAE3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115A1912-4B0B-482B-BA38-5432BA261909}">
      <dgm:prSet phldrT="[Tekst]" custT="1"/>
      <dgm:spPr>
        <a:ln>
          <a:solidFill>
            <a:srgbClr val="283C62"/>
          </a:solidFill>
        </a:ln>
      </dgm:spPr>
      <dgm:t>
        <a:bodyPr/>
        <a:lstStyle/>
        <a:p>
          <a:r>
            <a:rPr lang="nl-NL" sz="1400" dirty="0">
              <a:latin typeface="Helvetica" panose="020B0604020202020204" pitchFamily="34" charset="0"/>
              <a:cs typeface="Helvetica" panose="020B0604020202020204" pitchFamily="34" charset="0"/>
            </a:rPr>
            <a:t>Actieve leden</a:t>
          </a:r>
        </a:p>
      </dgm:t>
    </dgm:pt>
    <dgm:pt modelId="{612904EA-4A6A-4278-A067-6679DA2A7CBF}" type="parTrans" cxnId="{962BC20D-C484-462F-95D7-A3D65374BFEF}">
      <dgm:prSet/>
      <dgm:spPr/>
      <dgm:t>
        <a:bodyPr/>
        <a:lstStyle/>
        <a:p>
          <a:endParaRPr lang="nl-NL"/>
        </a:p>
      </dgm:t>
    </dgm:pt>
    <dgm:pt modelId="{09E9F852-687B-4946-92A2-D3FD0C580671}" type="sibTrans" cxnId="{962BC20D-C484-462F-95D7-A3D65374BFEF}">
      <dgm:prSet/>
      <dgm:spPr/>
      <dgm:t>
        <a:bodyPr/>
        <a:lstStyle/>
        <a:p>
          <a:endParaRPr lang="nl-NL"/>
        </a:p>
      </dgm:t>
    </dgm:pt>
    <dgm:pt modelId="{F7A33D1B-7B43-4C59-9561-58CA3E3153CD}">
      <dgm:prSet phldrT="[Tekst]" custT="1"/>
      <dgm:spPr>
        <a:ln>
          <a:solidFill>
            <a:srgbClr val="283C62"/>
          </a:solidFill>
        </a:ln>
      </dgm:spPr>
      <dgm:t>
        <a:bodyPr/>
        <a:lstStyle/>
        <a:p>
          <a:r>
            <a:rPr lang="nl-NL" sz="1400" dirty="0">
              <a:latin typeface="Helvetica" panose="020B0604020202020204" pitchFamily="34" charset="0"/>
              <a:cs typeface="Helvetica" panose="020B0604020202020204" pitchFamily="34" charset="0"/>
            </a:rPr>
            <a:t>Passieve leden</a:t>
          </a:r>
        </a:p>
      </dgm:t>
    </dgm:pt>
    <dgm:pt modelId="{7010ECA3-2BD9-4C5D-820D-E570AD108BC9}" type="parTrans" cxnId="{DDC7EC52-C097-4A85-BBE6-0F0A63637E91}">
      <dgm:prSet/>
      <dgm:spPr/>
      <dgm:t>
        <a:bodyPr/>
        <a:lstStyle/>
        <a:p>
          <a:endParaRPr lang="nl-NL"/>
        </a:p>
      </dgm:t>
    </dgm:pt>
    <dgm:pt modelId="{C825D6EC-BF90-4757-9FE8-621BE3AC48EC}" type="sibTrans" cxnId="{DDC7EC52-C097-4A85-BBE6-0F0A63637E91}">
      <dgm:prSet/>
      <dgm:spPr/>
      <dgm:t>
        <a:bodyPr/>
        <a:lstStyle/>
        <a:p>
          <a:endParaRPr lang="nl-NL"/>
        </a:p>
      </dgm:t>
    </dgm:pt>
    <dgm:pt modelId="{2C97F7B1-5FAC-4BBB-88A7-EB5B40A448B0}">
      <dgm:prSet phldrT="[Tekst]" custT="1"/>
      <dgm:spPr>
        <a:ln>
          <a:solidFill>
            <a:srgbClr val="283C62"/>
          </a:solidFill>
        </a:ln>
      </dgm:spPr>
      <dgm:t>
        <a:bodyPr/>
        <a:lstStyle/>
        <a:p>
          <a:r>
            <a:rPr lang="nl-NL" sz="1400" dirty="0">
              <a:latin typeface="Helvetica" panose="020B0604020202020204" pitchFamily="34" charset="0"/>
              <a:cs typeface="Helvetica" panose="020B0604020202020204" pitchFamily="34" charset="0"/>
            </a:rPr>
            <a:t>Potentiële leden</a:t>
          </a:r>
        </a:p>
      </dgm:t>
    </dgm:pt>
    <dgm:pt modelId="{5ED73CE4-B8D6-4FB7-A6C4-F1B78DA5AC33}" type="parTrans" cxnId="{7DAC645E-D9D5-4D81-855A-7D89B4F4E5B1}">
      <dgm:prSet/>
      <dgm:spPr/>
      <dgm:t>
        <a:bodyPr/>
        <a:lstStyle/>
        <a:p>
          <a:endParaRPr lang="nl-NL"/>
        </a:p>
      </dgm:t>
    </dgm:pt>
    <dgm:pt modelId="{A4CC7CBC-394B-4B89-B3FC-83A7243C61BE}" type="sibTrans" cxnId="{7DAC645E-D9D5-4D81-855A-7D89B4F4E5B1}">
      <dgm:prSet/>
      <dgm:spPr/>
      <dgm:t>
        <a:bodyPr/>
        <a:lstStyle/>
        <a:p>
          <a:endParaRPr lang="nl-NL"/>
        </a:p>
      </dgm:t>
    </dgm:pt>
    <dgm:pt modelId="{E05E94EE-FA32-45F7-BC08-6E9989E5B17D}">
      <dgm:prSet custT="1"/>
      <dgm:spPr>
        <a:ln>
          <a:solidFill>
            <a:srgbClr val="283C62"/>
          </a:solidFill>
        </a:ln>
      </dgm:spPr>
      <dgm:t>
        <a:bodyPr/>
        <a:lstStyle/>
        <a:p>
          <a:r>
            <a:rPr lang="nl-NL" sz="2000" dirty="0">
              <a:latin typeface="Helvetica" panose="020B0604020202020204" pitchFamily="34" charset="0"/>
              <a:cs typeface="Helvetica" panose="020B0604020202020204" pitchFamily="34" charset="0"/>
            </a:rPr>
            <a:t>YKE bestuur</a:t>
          </a:r>
        </a:p>
      </dgm:t>
    </dgm:pt>
    <dgm:pt modelId="{C051E188-9E01-4614-A7D1-382EE3F241A3}" type="parTrans" cxnId="{E62B6565-DFC1-4A22-A20F-417E21086B75}">
      <dgm:prSet/>
      <dgm:spPr/>
      <dgm:t>
        <a:bodyPr/>
        <a:lstStyle/>
        <a:p>
          <a:endParaRPr lang="nl-NL"/>
        </a:p>
      </dgm:t>
    </dgm:pt>
    <dgm:pt modelId="{A6F17DCE-E79E-48C6-8C40-5D713D3FB887}" type="sibTrans" cxnId="{E62B6565-DFC1-4A22-A20F-417E21086B75}">
      <dgm:prSet/>
      <dgm:spPr/>
      <dgm:t>
        <a:bodyPr/>
        <a:lstStyle/>
        <a:p>
          <a:endParaRPr lang="nl-NL"/>
        </a:p>
      </dgm:t>
    </dgm:pt>
    <dgm:pt modelId="{9C842040-2C0B-4269-B981-D4F53D538369}" type="pres">
      <dgm:prSet presAssocID="{E6FC2D47-860C-46E9-ADC7-DA8F77CAE36B}" presName="hierChild1" presStyleCnt="0">
        <dgm:presLayoutVars>
          <dgm:chPref val="1"/>
          <dgm:dir/>
          <dgm:animOne val="branch"/>
          <dgm:animLvl val="lvl"/>
          <dgm:resizeHandles/>
        </dgm:presLayoutVars>
      </dgm:prSet>
      <dgm:spPr/>
    </dgm:pt>
    <dgm:pt modelId="{B035CC48-7EB0-42BA-9094-BBE0048DABC3}" type="pres">
      <dgm:prSet presAssocID="{E05E94EE-FA32-45F7-BC08-6E9989E5B17D}" presName="hierRoot1" presStyleCnt="0"/>
      <dgm:spPr/>
    </dgm:pt>
    <dgm:pt modelId="{72C646C5-B8A5-44ED-8E9F-0CD9E2D75D82}" type="pres">
      <dgm:prSet presAssocID="{E05E94EE-FA32-45F7-BC08-6E9989E5B17D}" presName="composite" presStyleCnt="0"/>
      <dgm:spPr/>
    </dgm:pt>
    <dgm:pt modelId="{4A1FC7A3-8341-4D33-9086-B7DC90EDDBAE}" type="pres">
      <dgm:prSet presAssocID="{E05E94EE-FA32-45F7-BC08-6E9989E5B17D}" presName="background" presStyleLbl="node0" presStyleIdx="0" presStyleCnt="1"/>
      <dgm:spPr>
        <a:solidFill>
          <a:srgbClr val="283C62"/>
        </a:solidFill>
      </dgm:spPr>
    </dgm:pt>
    <dgm:pt modelId="{DB726F8C-7C78-4783-95FB-498E3FA5CE86}" type="pres">
      <dgm:prSet presAssocID="{E05E94EE-FA32-45F7-BC08-6E9989E5B17D}" presName="text" presStyleLbl="fgAcc0" presStyleIdx="0" presStyleCnt="1" custLinFactNeighborY="-80417">
        <dgm:presLayoutVars>
          <dgm:chPref val="3"/>
        </dgm:presLayoutVars>
      </dgm:prSet>
      <dgm:spPr/>
    </dgm:pt>
    <dgm:pt modelId="{8A04D710-B8A7-4E67-893D-900C38B76E36}" type="pres">
      <dgm:prSet presAssocID="{E05E94EE-FA32-45F7-BC08-6E9989E5B17D}" presName="hierChild2" presStyleCnt="0"/>
      <dgm:spPr/>
    </dgm:pt>
    <dgm:pt modelId="{3E4E42C9-BAE0-486C-A55C-E99C93329AD7}" type="pres">
      <dgm:prSet presAssocID="{612904EA-4A6A-4278-A067-6679DA2A7CBF}" presName="Name10" presStyleLbl="parChTrans1D2" presStyleIdx="0" presStyleCnt="3"/>
      <dgm:spPr/>
    </dgm:pt>
    <dgm:pt modelId="{882C5F6D-DAFC-41ED-B680-DA3A659003FC}" type="pres">
      <dgm:prSet presAssocID="{115A1912-4B0B-482B-BA38-5432BA261909}" presName="hierRoot2" presStyleCnt="0"/>
      <dgm:spPr/>
    </dgm:pt>
    <dgm:pt modelId="{2B31CD90-7123-454F-857D-CC22EEB55D0A}" type="pres">
      <dgm:prSet presAssocID="{115A1912-4B0B-482B-BA38-5432BA261909}" presName="composite2" presStyleCnt="0"/>
      <dgm:spPr/>
    </dgm:pt>
    <dgm:pt modelId="{686C9C7F-09D6-482F-9B10-0CBA93F5B3D3}" type="pres">
      <dgm:prSet presAssocID="{115A1912-4B0B-482B-BA38-5432BA261909}" presName="background2" presStyleLbl="node2" presStyleIdx="0" presStyleCnt="3"/>
      <dgm:spPr>
        <a:solidFill>
          <a:srgbClr val="283C62"/>
        </a:solidFill>
      </dgm:spPr>
    </dgm:pt>
    <dgm:pt modelId="{7C99ED45-8B6D-49CE-BE9C-626D16BAA4DE}" type="pres">
      <dgm:prSet presAssocID="{115A1912-4B0B-482B-BA38-5432BA261909}" presName="text2" presStyleLbl="fgAcc2" presStyleIdx="0" presStyleCnt="3" custLinFactNeighborY="16083">
        <dgm:presLayoutVars>
          <dgm:chPref val="3"/>
        </dgm:presLayoutVars>
      </dgm:prSet>
      <dgm:spPr/>
    </dgm:pt>
    <dgm:pt modelId="{8A38BCE3-69E9-4931-A842-3D5B55AD3127}" type="pres">
      <dgm:prSet presAssocID="{115A1912-4B0B-482B-BA38-5432BA261909}" presName="hierChild3" presStyleCnt="0"/>
      <dgm:spPr/>
    </dgm:pt>
    <dgm:pt modelId="{75CA27FF-E966-49B7-877A-3094A1AC27C2}" type="pres">
      <dgm:prSet presAssocID="{7010ECA3-2BD9-4C5D-820D-E570AD108BC9}" presName="Name10" presStyleLbl="parChTrans1D2" presStyleIdx="1" presStyleCnt="3"/>
      <dgm:spPr/>
    </dgm:pt>
    <dgm:pt modelId="{52DDE7C5-39B6-4220-A360-9738C108C9C5}" type="pres">
      <dgm:prSet presAssocID="{F7A33D1B-7B43-4C59-9561-58CA3E3153CD}" presName="hierRoot2" presStyleCnt="0"/>
      <dgm:spPr/>
    </dgm:pt>
    <dgm:pt modelId="{BF4B9502-BE2F-4A57-8E75-406EEBB4A9B4}" type="pres">
      <dgm:prSet presAssocID="{F7A33D1B-7B43-4C59-9561-58CA3E3153CD}" presName="composite2" presStyleCnt="0"/>
      <dgm:spPr/>
    </dgm:pt>
    <dgm:pt modelId="{61E83D41-9858-4DAD-84E1-5683956BA705}" type="pres">
      <dgm:prSet presAssocID="{F7A33D1B-7B43-4C59-9561-58CA3E3153CD}" presName="background2" presStyleLbl="node2" presStyleIdx="1" presStyleCnt="3"/>
      <dgm:spPr>
        <a:solidFill>
          <a:srgbClr val="283C62"/>
        </a:solidFill>
      </dgm:spPr>
    </dgm:pt>
    <dgm:pt modelId="{C5FE3E43-447C-4B30-8FC3-A07C6ED01363}" type="pres">
      <dgm:prSet presAssocID="{F7A33D1B-7B43-4C59-9561-58CA3E3153CD}" presName="text2" presStyleLbl="fgAcc2" presStyleIdx="1" presStyleCnt="3" custLinFactNeighborY="16083">
        <dgm:presLayoutVars>
          <dgm:chPref val="3"/>
        </dgm:presLayoutVars>
      </dgm:prSet>
      <dgm:spPr/>
    </dgm:pt>
    <dgm:pt modelId="{75E4B437-7C07-4C95-87CA-675B017CCB18}" type="pres">
      <dgm:prSet presAssocID="{F7A33D1B-7B43-4C59-9561-58CA3E3153CD}" presName="hierChild3" presStyleCnt="0"/>
      <dgm:spPr/>
    </dgm:pt>
    <dgm:pt modelId="{F69D7D89-E854-4143-9A9E-212EA7C3AC9C}" type="pres">
      <dgm:prSet presAssocID="{5ED73CE4-B8D6-4FB7-A6C4-F1B78DA5AC33}" presName="Name10" presStyleLbl="parChTrans1D2" presStyleIdx="2" presStyleCnt="3"/>
      <dgm:spPr/>
    </dgm:pt>
    <dgm:pt modelId="{DC3A4D26-52AC-4FB2-BE71-6A1B925E7D9E}" type="pres">
      <dgm:prSet presAssocID="{2C97F7B1-5FAC-4BBB-88A7-EB5B40A448B0}" presName="hierRoot2" presStyleCnt="0"/>
      <dgm:spPr/>
    </dgm:pt>
    <dgm:pt modelId="{5F4B2EC5-FE14-4207-B2F3-3D5746643BE1}" type="pres">
      <dgm:prSet presAssocID="{2C97F7B1-5FAC-4BBB-88A7-EB5B40A448B0}" presName="composite2" presStyleCnt="0"/>
      <dgm:spPr/>
    </dgm:pt>
    <dgm:pt modelId="{CEEFAADF-7E4D-4D38-81A7-EB864980DDE4}" type="pres">
      <dgm:prSet presAssocID="{2C97F7B1-5FAC-4BBB-88A7-EB5B40A448B0}" presName="background2" presStyleLbl="node2" presStyleIdx="2" presStyleCnt="3"/>
      <dgm:spPr>
        <a:solidFill>
          <a:srgbClr val="283C62"/>
        </a:solidFill>
      </dgm:spPr>
    </dgm:pt>
    <dgm:pt modelId="{D49BA536-C457-4ABF-95F5-B1FE0F074561}" type="pres">
      <dgm:prSet presAssocID="{2C97F7B1-5FAC-4BBB-88A7-EB5B40A448B0}" presName="text2" presStyleLbl="fgAcc2" presStyleIdx="2" presStyleCnt="3" custLinFactNeighborY="16083">
        <dgm:presLayoutVars>
          <dgm:chPref val="3"/>
        </dgm:presLayoutVars>
      </dgm:prSet>
      <dgm:spPr/>
    </dgm:pt>
    <dgm:pt modelId="{7D86859E-5E92-4B29-91DC-57D2096C9B94}" type="pres">
      <dgm:prSet presAssocID="{2C97F7B1-5FAC-4BBB-88A7-EB5B40A448B0}" presName="hierChild3" presStyleCnt="0"/>
      <dgm:spPr/>
    </dgm:pt>
  </dgm:ptLst>
  <dgm:cxnLst>
    <dgm:cxn modelId="{86BCB706-B677-4A1A-888D-DF169C415879}" type="presOf" srcId="{115A1912-4B0B-482B-BA38-5432BA261909}" destId="{7C99ED45-8B6D-49CE-BE9C-626D16BAA4DE}" srcOrd="0" destOrd="0" presId="urn:microsoft.com/office/officeart/2005/8/layout/hierarchy1"/>
    <dgm:cxn modelId="{962BC20D-C484-462F-95D7-A3D65374BFEF}" srcId="{E05E94EE-FA32-45F7-BC08-6E9989E5B17D}" destId="{115A1912-4B0B-482B-BA38-5432BA261909}" srcOrd="0" destOrd="0" parTransId="{612904EA-4A6A-4278-A067-6679DA2A7CBF}" sibTransId="{09E9F852-687B-4946-92A2-D3FD0C580671}"/>
    <dgm:cxn modelId="{6D627711-1E75-4BB4-9A39-FA974603B2B0}" type="presOf" srcId="{2C97F7B1-5FAC-4BBB-88A7-EB5B40A448B0}" destId="{D49BA536-C457-4ABF-95F5-B1FE0F074561}" srcOrd="0" destOrd="0" presId="urn:microsoft.com/office/officeart/2005/8/layout/hierarchy1"/>
    <dgm:cxn modelId="{0F121A22-FE68-47C5-BD1E-261F95713A3A}" type="presOf" srcId="{5ED73CE4-B8D6-4FB7-A6C4-F1B78DA5AC33}" destId="{F69D7D89-E854-4143-9A9E-212EA7C3AC9C}" srcOrd="0" destOrd="0" presId="urn:microsoft.com/office/officeart/2005/8/layout/hierarchy1"/>
    <dgm:cxn modelId="{18DB6626-5AED-4797-A5FD-05B2DDF82273}" type="presOf" srcId="{E05E94EE-FA32-45F7-BC08-6E9989E5B17D}" destId="{DB726F8C-7C78-4783-95FB-498E3FA5CE86}" srcOrd="0" destOrd="0" presId="urn:microsoft.com/office/officeart/2005/8/layout/hierarchy1"/>
    <dgm:cxn modelId="{E1FBE93A-0F0D-4C50-8EAB-CDEE69D3B0D9}" type="presOf" srcId="{E6FC2D47-860C-46E9-ADC7-DA8F77CAE36B}" destId="{9C842040-2C0B-4269-B981-D4F53D538369}" srcOrd="0" destOrd="0" presId="urn:microsoft.com/office/officeart/2005/8/layout/hierarchy1"/>
    <dgm:cxn modelId="{7DAC645E-D9D5-4D81-855A-7D89B4F4E5B1}" srcId="{E05E94EE-FA32-45F7-BC08-6E9989E5B17D}" destId="{2C97F7B1-5FAC-4BBB-88A7-EB5B40A448B0}" srcOrd="2" destOrd="0" parTransId="{5ED73CE4-B8D6-4FB7-A6C4-F1B78DA5AC33}" sibTransId="{A4CC7CBC-394B-4B89-B3FC-83A7243C61BE}"/>
    <dgm:cxn modelId="{D2353F43-45FD-45A6-9BDF-B5534C56CFBE}" type="presOf" srcId="{612904EA-4A6A-4278-A067-6679DA2A7CBF}" destId="{3E4E42C9-BAE0-486C-A55C-E99C93329AD7}" srcOrd="0" destOrd="0" presId="urn:microsoft.com/office/officeart/2005/8/layout/hierarchy1"/>
    <dgm:cxn modelId="{E62B6565-DFC1-4A22-A20F-417E21086B75}" srcId="{E6FC2D47-860C-46E9-ADC7-DA8F77CAE36B}" destId="{E05E94EE-FA32-45F7-BC08-6E9989E5B17D}" srcOrd="0" destOrd="0" parTransId="{C051E188-9E01-4614-A7D1-382EE3F241A3}" sibTransId="{A6F17DCE-E79E-48C6-8C40-5D713D3FB887}"/>
    <dgm:cxn modelId="{C3D5616B-D607-42D1-BFDE-5FCD7903A622}" type="presOf" srcId="{7010ECA3-2BD9-4C5D-820D-E570AD108BC9}" destId="{75CA27FF-E966-49B7-877A-3094A1AC27C2}" srcOrd="0" destOrd="0" presId="urn:microsoft.com/office/officeart/2005/8/layout/hierarchy1"/>
    <dgm:cxn modelId="{DDC7EC52-C097-4A85-BBE6-0F0A63637E91}" srcId="{E05E94EE-FA32-45F7-BC08-6E9989E5B17D}" destId="{F7A33D1B-7B43-4C59-9561-58CA3E3153CD}" srcOrd="1" destOrd="0" parTransId="{7010ECA3-2BD9-4C5D-820D-E570AD108BC9}" sibTransId="{C825D6EC-BF90-4757-9FE8-621BE3AC48EC}"/>
    <dgm:cxn modelId="{5D1704FC-0285-4C21-902B-9DD9D4017928}" type="presOf" srcId="{F7A33D1B-7B43-4C59-9561-58CA3E3153CD}" destId="{C5FE3E43-447C-4B30-8FC3-A07C6ED01363}" srcOrd="0" destOrd="0" presId="urn:microsoft.com/office/officeart/2005/8/layout/hierarchy1"/>
    <dgm:cxn modelId="{CE81161B-332F-41C2-9FFB-3073E62BD0F5}" type="presParOf" srcId="{9C842040-2C0B-4269-B981-D4F53D538369}" destId="{B035CC48-7EB0-42BA-9094-BBE0048DABC3}" srcOrd="0" destOrd="0" presId="urn:microsoft.com/office/officeart/2005/8/layout/hierarchy1"/>
    <dgm:cxn modelId="{796AD87F-A3A5-4E68-96F8-7C77ACAB23E1}" type="presParOf" srcId="{B035CC48-7EB0-42BA-9094-BBE0048DABC3}" destId="{72C646C5-B8A5-44ED-8E9F-0CD9E2D75D82}" srcOrd="0" destOrd="0" presId="urn:microsoft.com/office/officeart/2005/8/layout/hierarchy1"/>
    <dgm:cxn modelId="{9BA90772-73D9-4AC8-93B9-C0DD0BC207E6}" type="presParOf" srcId="{72C646C5-B8A5-44ED-8E9F-0CD9E2D75D82}" destId="{4A1FC7A3-8341-4D33-9086-B7DC90EDDBAE}" srcOrd="0" destOrd="0" presId="urn:microsoft.com/office/officeart/2005/8/layout/hierarchy1"/>
    <dgm:cxn modelId="{1C4AE2CE-C93C-4B4F-8634-6D2D17E55CA3}" type="presParOf" srcId="{72C646C5-B8A5-44ED-8E9F-0CD9E2D75D82}" destId="{DB726F8C-7C78-4783-95FB-498E3FA5CE86}" srcOrd="1" destOrd="0" presId="urn:microsoft.com/office/officeart/2005/8/layout/hierarchy1"/>
    <dgm:cxn modelId="{44BDEC4F-DBD7-4B2E-89B0-C4DE6470095C}" type="presParOf" srcId="{B035CC48-7EB0-42BA-9094-BBE0048DABC3}" destId="{8A04D710-B8A7-4E67-893D-900C38B76E36}" srcOrd="1" destOrd="0" presId="urn:microsoft.com/office/officeart/2005/8/layout/hierarchy1"/>
    <dgm:cxn modelId="{C45E089D-5480-4588-B56D-643C9A12B60F}" type="presParOf" srcId="{8A04D710-B8A7-4E67-893D-900C38B76E36}" destId="{3E4E42C9-BAE0-486C-A55C-E99C93329AD7}" srcOrd="0" destOrd="0" presId="urn:microsoft.com/office/officeart/2005/8/layout/hierarchy1"/>
    <dgm:cxn modelId="{0C453C3C-E920-480F-9F5B-374FE10FF095}" type="presParOf" srcId="{8A04D710-B8A7-4E67-893D-900C38B76E36}" destId="{882C5F6D-DAFC-41ED-B680-DA3A659003FC}" srcOrd="1" destOrd="0" presId="urn:microsoft.com/office/officeart/2005/8/layout/hierarchy1"/>
    <dgm:cxn modelId="{C2E19177-20BF-4287-B4D9-EFEF62A4B9B5}" type="presParOf" srcId="{882C5F6D-DAFC-41ED-B680-DA3A659003FC}" destId="{2B31CD90-7123-454F-857D-CC22EEB55D0A}" srcOrd="0" destOrd="0" presId="urn:microsoft.com/office/officeart/2005/8/layout/hierarchy1"/>
    <dgm:cxn modelId="{1BDAA72B-2617-4548-B3AC-551EE1B99E33}" type="presParOf" srcId="{2B31CD90-7123-454F-857D-CC22EEB55D0A}" destId="{686C9C7F-09D6-482F-9B10-0CBA93F5B3D3}" srcOrd="0" destOrd="0" presId="urn:microsoft.com/office/officeart/2005/8/layout/hierarchy1"/>
    <dgm:cxn modelId="{329B7D52-A2BC-4E3D-8D5D-27FDF093E144}" type="presParOf" srcId="{2B31CD90-7123-454F-857D-CC22EEB55D0A}" destId="{7C99ED45-8B6D-49CE-BE9C-626D16BAA4DE}" srcOrd="1" destOrd="0" presId="urn:microsoft.com/office/officeart/2005/8/layout/hierarchy1"/>
    <dgm:cxn modelId="{105FB238-9962-48A0-909D-82652B284B89}" type="presParOf" srcId="{882C5F6D-DAFC-41ED-B680-DA3A659003FC}" destId="{8A38BCE3-69E9-4931-A842-3D5B55AD3127}" srcOrd="1" destOrd="0" presId="urn:microsoft.com/office/officeart/2005/8/layout/hierarchy1"/>
    <dgm:cxn modelId="{5428190D-6786-4E3F-B9C9-9A98A732E97C}" type="presParOf" srcId="{8A04D710-B8A7-4E67-893D-900C38B76E36}" destId="{75CA27FF-E966-49B7-877A-3094A1AC27C2}" srcOrd="2" destOrd="0" presId="urn:microsoft.com/office/officeart/2005/8/layout/hierarchy1"/>
    <dgm:cxn modelId="{E679D2EE-79E6-42C8-88C1-D0AC1F00A8B1}" type="presParOf" srcId="{8A04D710-B8A7-4E67-893D-900C38B76E36}" destId="{52DDE7C5-39B6-4220-A360-9738C108C9C5}" srcOrd="3" destOrd="0" presId="urn:microsoft.com/office/officeart/2005/8/layout/hierarchy1"/>
    <dgm:cxn modelId="{6D342F69-7576-418E-B102-B474E46CE683}" type="presParOf" srcId="{52DDE7C5-39B6-4220-A360-9738C108C9C5}" destId="{BF4B9502-BE2F-4A57-8E75-406EEBB4A9B4}" srcOrd="0" destOrd="0" presId="urn:microsoft.com/office/officeart/2005/8/layout/hierarchy1"/>
    <dgm:cxn modelId="{1A2CC016-FB17-4502-9827-F0E6FD0605F7}" type="presParOf" srcId="{BF4B9502-BE2F-4A57-8E75-406EEBB4A9B4}" destId="{61E83D41-9858-4DAD-84E1-5683956BA705}" srcOrd="0" destOrd="0" presId="urn:microsoft.com/office/officeart/2005/8/layout/hierarchy1"/>
    <dgm:cxn modelId="{212AB8BD-DB39-4B89-989E-758312BC043D}" type="presParOf" srcId="{BF4B9502-BE2F-4A57-8E75-406EEBB4A9B4}" destId="{C5FE3E43-447C-4B30-8FC3-A07C6ED01363}" srcOrd="1" destOrd="0" presId="urn:microsoft.com/office/officeart/2005/8/layout/hierarchy1"/>
    <dgm:cxn modelId="{D39ED039-B1D6-4B3E-BA22-658C3DEB7467}" type="presParOf" srcId="{52DDE7C5-39B6-4220-A360-9738C108C9C5}" destId="{75E4B437-7C07-4C95-87CA-675B017CCB18}" srcOrd="1" destOrd="0" presId="urn:microsoft.com/office/officeart/2005/8/layout/hierarchy1"/>
    <dgm:cxn modelId="{F6B062BC-4E52-464E-905E-CEEB1D78FDB3}" type="presParOf" srcId="{8A04D710-B8A7-4E67-893D-900C38B76E36}" destId="{F69D7D89-E854-4143-9A9E-212EA7C3AC9C}" srcOrd="4" destOrd="0" presId="urn:microsoft.com/office/officeart/2005/8/layout/hierarchy1"/>
    <dgm:cxn modelId="{3E2994AC-D876-41ED-A925-CBD2EA397BF0}" type="presParOf" srcId="{8A04D710-B8A7-4E67-893D-900C38B76E36}" destId="{DC3A4D26-52AC-4FB2-BE71-6A1B925E7D9E}" srcOrd="5" destOrd="0" presId="urn:microsoft.com/office/officeart/2005/8/layout/hierarchy1"/>
    <dgm:cxn modelId="{7FF04B25-B9C3-4B9C-B7DC-1648811DC18E}" type="presParOf" srcId="{DC3A4D26-52AC-4FB2-BE71-6A1B925E7D9E}" destId="{5F4B2EC5-FE14-4207-B2F3-3D5746643BE1}" srcOrd="0" destOrd="0" presId="urn:microsoft.com/office/officeart/2005/8/layout/hierarchy1"/>
    <dgm:cxn modelId="{618391CA-2935-4ED7-9CFC-7EABC9A34EF8}" type="presParOf" srcId="{5F4B2EC5-FE14-4207-B2F3-3D5746643BE1}" destId="{CEEFAADF-7E4D-4D38-81A7-EB864980DDE4}" srcOrd="0" destOrd="0" presId="urn:microsoft.com/office/officeart/2005/8/layout/hierarchy1"/>
    <dgm:cxn modelId="{B8206ECD-B59E-49B1-A6B1-D44B8CF0958A}" type="presParOf" srcId="{5F4B2EC5-FE14-4207-B2F3-3D5746643BE1}" destId="{D49BA536-C457-4ABF-95F5-B1FE0F074561}" srcOrd="1" destOrd="0" presId="urn:microsoft.com/office/officeart/2005/8/layout/hierarchy1"/>
    <dgm:cxn modelId="{3357E828-7178-4D50-9831-2A720ED2E545}" type="presParOf" srcId="{DC3A4D26-52AC-4FB2-BE71-6A1B925E7D9E}" destId="{7D86859E-5E92-4B29-91DC-57D2096C9B9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D7D89-E854-4143-9A9E-212EA7C3AC9C}">
      <dsp:nvSpPr>
        <dsp:cNvPr id="0" name=""/>
        <dsp:cNvSpPr/>
      </dsp:nvSpPr>
      <dsp:spPr>
        <a:xfrm>
          <a:off x="2313280" y="711147"/>
          <a:ext cx="1641682" cy="1210205"/>
        </a:xfrm>
        <a:custGeom>
          <a:avLst/>
          <a:gdLst/>
          <a:ahLst/>
          <a:cxnLst/>
          <a:rect l="0" t="0" r="0" b="0"/>
          <a:pathLst>
            <a:path>
              <a:moveTo>
                <a:pt x="0" y="0"/>
              </a:moveTo>
              <a:lnTo>
                <a:pt x="0" y="1085773"/>
              </a:lnTo>
              <a:lnTo>
                <a:pt x="1641682" y="1085773"/>
              </a:lnTo>
              <a:lnTo>
                <a:pt x="1641682" y="1210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CA27FF-E966-49B7-877A-3094A1AC27C2}">
      <dsp:nvSpPr>
        <dsp:cNvPr id="0" name=""/>
        <dsp:cNvSpPr/>
      </dsp:nvSpPr>
      <dsp:spPr>
        <a:xfrm>
          <a:off x="2267560" y="711147"/>
          <a:ext cx="91440" cy="1210205"/>
        </a:xfrm>
        <a:custGeom>
          <a:avLst/>
          <a:gdLst/>
          <a:ahLst/>
          <a:cxnLst/>
          <a:rect l="0" t="0" r="0" b="0"/>
          <a:pathLst>
            <a:path>
              <a:moveTo>
                <a:pt x="45720" y="0"/>
              </a:moveTo>
              <a:lnTo>
                <a:pt x="45720" y="1210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4E42C9-BAE0-486C-A55C-E99C93329AD7}">
      <dsp:nvSpPr>
        <dsp:cNvPr id="0" name=""/>
        <dsp:cNvSpPr/>
      </dsp:nvSpPr>
      <dsp:spPr>
        <a:xfrm>
          <a:off x="671597" y="711147"/>
          <a:ext cx="1641682" cy="1210205"/>
        </a:xfrm>
        <a:custGeom>
          <a:avLst/>
          <a:gdLst/>
          <a:ahLst/>
          <a:cxnLst/>
          <a:rect l="0" t="0" r="0" b="0"/>
          <a:pathLst>
            <a:path>
              <a:moveTo>
                <a:pt x="1641682" y="0"/>
              </a:moveTo>
              <a:lnTo>
                <a:pt x="1641682" y="1085773"/>
              </a:lnTo>
              <a:lnTo>
                <a:pt x="0" y="1085773"/>
              </a:lnTo>
              <a:lnTo>
                <a:pt x="0" y="1210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FC7A3-8341-4D33-9086-B7DC90EDDBAE}">
      <dsp:nvSpPr>
        <dsp:cNvPr id="0" name=""/>
        <dsp:cNvSpPr/>
      </dsp:nvSpPr>
      <dsp:spPr>
        <a:xfrm>
          <a:off x="1641682" y="-141781"/>
          <a:ext cx="1343194" cy="852928"/>
        </a:xfrm>
        <a:prstGeom prst="roundRect">
          <a:avLst>
            <a:gd name="adj" fmla="val 10000"/>
          </a:avLst>
        </a:prstGeom>
        <a:solidFill>
          <a:srgbClr val="283C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26F8C-7C78-4783-95FB-498E3FA5CE86}">
      <dsp:nvSpPr>
        <dsp:cNvPr id="0" name=""/>
        <dsp:cNvSpPr/>
      </dsp:nvSpPr>
      <dsp:spPr>
        <a:xfrm>
          <a:off x="1790926" y="0"/>
          <a:ext cx="1343194" cy="852928"/>
        </a:xfrm>
        <a:prstGeom prst="roundRect">
          <a:avLst>
            <a:gd name="adj" fmla="val 10000"/>
          </a:avLst>
        </a:prstGeom>
        <a:solidFill>
          <a:schemeClr val="lt1">
            <a:alpha val="90000"/>
            <a:hueOff val="0"/>
            <a:satOff val="0"/>
            <a:lumOff val="0"/>
            <a:alphaOff val="0"/>
          </a:schemeClr>
        </a:solidFill>
        <a:ln w="12700" cap="flat" cmpd="sng" algn="ctr">
          <a:solidFill>
            <a:srgbClr val="283C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Helvetica" panose="020B0604020202020204" pitchFamily="34" charset="0"/>
              <a:cs typeface="Helvetica" panose="020B0604020202020204" pitchFamily="34" charset="0"/>
            </a:rPr>
            <a:t>YKE bestuur</a:t>
          </a:r>
        </a:p>
      </dsp:txBody>
      <dsp:txXfrm>
        <a:off x="1815907" y="24981"/>
        <a:ext cx="1293232" cy="802966"/>
      </dsp:txXfrm>
    </dsp:sp>
    <dsp:sp modelId="{686C9C7F-09D6-482F-9B10-0CBA93F5B3D3}">
      <dsp:nvSpPr>
        <dsp:cNvPr id="0" name=""/>
        <dsp:cNvSpPr/>
      </dsp:nvSpPr>
      <dsp:spPr>
        <a:xfrm>
          <a:off x="0" y="1921352"/>
          <a:ext cx="1343194" cy="852928"/>
        </a:xfrm>
        <a:prstGeom prst="roundRect">
          <a:avLst>
            <a:gd name="adj" fmla="val 10000"/>
          </a:avLst>
        </a:prstGeom>
        <a:solidFill>
          <a:srgbClr val="283C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9ED45-8B6D-49CE-BE9C-626D16BAA4DE}">
      <dsp:nvSpPr>
        <dsp:cNvPr id="0" name=""/>
        <dsp:cNvSpPr/>
      </dsp:nvSpPr>
      <dsp:spPr>
        <a:xfrm>
          <a:off x="149243" y="2063134"/>
          <a:ext cx="1343194" cy="852928"/>
        </a:xfrm>
        <a:prstGeom prst="roundRect">
          <a:avLst>
            <a:gd name="adj" fmla="val 10000"/>
          </a:avLst>
        </a:prstGeom>
        <a:solidFill>
          <a:schemeClr val="lt1">
            <a:alpha val="90000"/>
            <a:hueOff val="0"/>
            <a:satOff val="0"/>
            <a:lumOff val="0"/>
            <a:alphaOff val="0"/>
          </a:schemeClr>
        </a:solidFill>
        <a:ln w="12700" cap="flat" cmpd="sng" algn="ctr">
          <a:solidFill>
            <a:srgbClr val="283C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Actieve leden</a:t>
          </a:r>
        </a:p>
      </dsp:txBody>
      <dsp:txXfrm>
        <a:off x="174224" y="2088115"/>
        <a:ext cx="1293232" cy="802966"/>
      </dsp:txXfrm>
    </dsp:sp>
    <dsp:sp modelId="{61E83D41-9858-4DAD-84E1-5683956BA705}">
      <dsp:nvSpPr>
        <dsp:cNvPr id="0" name=""/>
        <dsp:cNvSpPr/>
      </dsp:nvSpPr>
      <dsp:spPr>
        <a:xfrm>
          <a:off x="1641682" y="1921352"/>
          <a:ext cx="1343194" cy="852928"/>
        </a:xfrm>
        <a:prstGeom prst="roundRect">
          <a:avLst>
            <a:gd name="adj" fmla="val 10000"/>
          </a:avLst>
        </a:prstGeom>
        <a:solidFill>
          <a:srgbClr val="283C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E3E43-447C-4B30-8FC3-A07C6ED01363}">
      <dsp:nvSpPr>
        <dsp:cNvPr id="0" name=""/>
        <dsp:cNvSpPr/>
      </dsp:nvSpPr>
      <dsp:spPr>
        <a:xfrm>
          <a:off x="1790926" y="2063134"/>
          <a:ext cx="1343194" cy="852928"/>
        </a:xfrm>
        <a:prstGeom prst="roundRect">
          <a:avLst>
            <a:gd name="adj" fmla="val 10000"/>
          </a:avLst>
        </a:prstGeom>
        <a:solidFill>
          <a:schemeClr val="lt1">
            <a:alpha val="90000"/>
            <a:hueOff val="0"/>
            <a:satOff val="0"/>
            <a:lumOff val="0"/>
            <a:alphaOff val="0"/>
          </a:schemeClr>
        </a:solidFill>
        <a:ln w="12700" cap="flat" cmpd="sng" algn="ctr">
          <a:solidFill>
            <a:srgbClr val="283C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Passieve leden</a:t>
          </a:r>
        </a:p>
      </dsp:txBody>
      <dsp:txXfrm>
        <a:off x="1815907" y="2088115"/>
        <a:ext cx="1293232" cy="802966"/>
      </dsp:txXfrm>
    </dsp:sp>
    <dsp:sp modelId="{CEEFAADF-7E4D-4D38-81A7-EB864980DDE4}">
      <dsp:nvSpPr>
        <dsp:cNvPr id="0" name=""/>
        <dsp:cNvSpPr/>
      </dsp:nvSpPr>
      <dsp:spPr>
        <a:xfrm>
          <a:off x="3283365" y="1921352"/>
          <a:ext cx="1343194" cy="852928"/>
        </a:xfrm>
        <a:prstGeom prst="roundRect">
          <a:avLst>
            <a:gd name="adj" fmla="val 10000"/>
          </a:avLst>
        </a:prstGeom>
        <a:solidFill>
          <a:srgbClr val="283C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BA536-C457-4ABF-95F5-B1FE0F074561}">
      <dsp:nvSpPr>
        <dsp:cNvPr id="0" name=""/>
        <dsp:cNvSpPr/>
      </dsp:nvSpPr>
      <dsp:spPr>
        <a:xfrm>
          <a:off x="3432609" y="2063134"/>
          <a:ext cx="1343194" cy="852928"/>
        </a:xfrm>
        <a:prstGeom prst="roundRect">
          <a:avLst>
            <a:gd name="adj" fmla="val 10000"/>
          </a:avLst>
        </a:prstGeom>
        <a:solidFill>
          <a:schemeClr val="lt1">
            <a:alpha val="90000"/>
            <a:hueOff val="0"/>
            <a:satOff val="0"/>
            <a:lumOff val="0"/>
            <a:alphaOff val="0"/>
          </a:schemeClr>
        </a:solidFill>
        <a:ln w="12700" cap="flat" cmpd="sng" algn="ctr">
          <a:solidFill>
            <a:srgbClr val="283C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Potentiële leden</a:t>
          </a:r>
        </a:p>
      </dsp:txBody>
      <dsp:txXfrm>
        <a:off x="3457590" y="2088115"/>
        <a:ext cx="1293232" cy="8029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A2640-08A0-45DC-B93F-C8C3A7A8D52E}" type="datetimeFigureOut">
              <a:rPr lang="nl-NL" smtClean="0"/>
              <a:t>7-11-2023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F949-BAC8-4F65-9201-050053E6F6C6}" type="slidenum">
              <a:rPr lang="nl-NL" smtClean="0"/>
              <a:t>‹nr.›</a:t>
            </a:fld>
            <a:endParaRPr lang="nl-NL"/>
          </a:p>
        </p:txBody>
      </p:sp>
    </p:spTree>
    <p:extLst>
      <p:ext uri="{BB962C8B-B14F-4D97-AF65-F5344CB8AC3E}">
        <p14:creationId xmlns:p14="http://schemas.microsoft.com/office/powerpoint/2010/main" val="188717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a:t>
            </a:fld>
            <a:endParaRPr lang="nl-NL"/>
          </a:p>
        </p:txBody>
      </p:sp>
    </p:spTree>
    <p:extLst>
      <p:ext uri="{BB962C8B-B14F-4D97-AF65-F5344CB8AC3E}">
        <p14:creationId xmlns:p14="http://schemas.microsoft.com/office/powerpoint/2010/main" val="152384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Positief saldo 2023</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11</a:t>
            </a:fld>
            <a:endParaRPr lang="nl-NL"/>
          </a:p>
        </p:txBody>
      </p:sp>
    </p:spTree>
    <p:extLst>
      <p:ext uri="{BB962C8B-B14F-4D97-AF65-F5344CB8AC3E}">
        <p14:creationId xmlns:p14="http://schemas.microsoft.com/office/powerpoint/2010/main" val="284990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Yke heeft voldoende geld in kas om mooie dingen te organiseren. Volgend jaar Is het 20-jarig bestaan, waarin we dit geld goed kunnen gebruiken. </a:t>
            </a:r>
          </a:p>
          <a:p>
            <a:endParaRPr lang="en-US"/>
          </a:p>
          <a:p>
            <a:r>
              <a:rPr lang="nl-NL"/>
              <a:t>Decharge</a:t>
            </a:r>
            <a:r>
              <a:rPr lang="en-US"/>
              <a:t> verleend door leden</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12</a:t>
            </a:fld>
            <a:endParaRPr lang="nl-NL"/>
          </a:p>
        </p:txBody>
      </p:sp>
    </p:spTree>
    <p:extLst>
      <p:ext uri="{BB962C8B-B14F-4D97-AF65-F5344CB8AC3E}">
        <p14:creationId xmlns:p14="http://schemas.microsoft.com/office/powerpoint/2010/main" val="27074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3 stemmingen die worden voorgedragen zijn allen met als doel om meer leden te trekken naar KIVI/YKE en </a:t>
            </a:r>
            <a:r>
              <a:rPr lang="en-US" dirty="0" err="1"/>
              <a:t>daarmee</a:t>
            </a:r>
            <a:r>
              <a:rPr lang="en-US" dirty="0"/>
              <a:t> </a:t>
            </a:r>
            <a:r>
              <a:rPr lang="nl-NL" dirty="0"/>
              <a:t>de dalende ledencurve om te buigen.</a:t>
            </a:r>
            <a:r>
              <a:rPr lang="en-US" dirty="0"/>
              <a:t> </a:t>
            </a:r>
            <a:r>
              <a:rPr lang="en-US" dirty="0" err="1"/>
              <a:t>Voor</a:t>
            </a:r>
            <a:r>
              <a:rPr lang="en-US" dirty="0"/>
              <a:t> </a:t>
            </a:r>
            <a:r>
              <a:rPr lang="en-US" dirty="0" err="1"/>
              <a:t>bestaande</a:t>
            </a:r>
            <a:r>
              <a:rPr lang="en-US" dirty="0"/>
              <a:t> </a:t>
            </a:r>
            <a:r>
              <a:rPr lang="en-US" dirty="0" err="1"/>
              <a:t>leden</a:t>
            </a:r>
            <a:r>
              <a:rPr lang="en-US" dirty="0"/>
              <a:t> </a:t>
            </a:r>
            <a:r>
              <a:rPr lang="en-US" dirty="0" err="1"/>
              <a:t>geeft</a:t>
            </a:r>
            <a:r>
              <a:rPr lang="en-US" dirty="0"/>
              <a:t> YKE </a:t>
            </a:r>
            <a:r>
              <a:rPr lang="en-US" dirty="0" err="1"/>
              <a:t>meer</a:t>
            </a:r>
            <a:r>
              <a:rPr lang="en-US" dirty="0"/>
              <a:t> </a:t>
            </a:r>
            <a:r>
              <a:rPr lang="en-US" dirty="0" err="1"/>
              <a:t>waarde</a:t>
            </a:r>
            <a:r>
              <a:rPr lang="en-US" dirty="0"/>
              <a:t> </a:t>
            </a:r>
            <a:r>
              <a:rPr lang="en-US" dirty="0" err="1"/>
              <a:t>en</a:t>
            </a:r>
            <a:r>
              <a:rPr lang="en-US" dirty="0"/>
              <a:t> </a:t>
            </a:r>
            <a:r>
              <a:rPr lang="en-US" dirty="0" err="1"/>
              <a:t>continuïteit</a:t>
            </a:r>
            <a:r>
              <a:rPr lang="en-US" dirty="0"/>
              <a:t>. </a:t>
            </a:r>
            <a:endParaRPr lang="nl-NL" dirty="0"/>
          </a:p>
          <a:p>
            <a:endParaRPr lang="nl-NL" dirty="0"/>
          </a:p>
          <a:p>
            <a:r>
              <a:rPr lang="en-US" dirty="0"/>
              <a:t>D</a:t>
            </a:r>
            <a:r>
              <a:rPr lang="nl-NL" dirty="0" err="1"/>
              <a:t>eze</a:t>
            </a:r>
            <a:r>
              <a:rPr lang="nl-NL" dirty="0"/>
              <a:t> drie doelen </a:t>
            </a:r>
            <a:r>
              <a:rPr lang="en-US" dirty="0" err="1"/>
              <a:t>zullen</a:t>
            </a:r>
            <a:r>
              <a:rPr lang="en-US" dirty="0"/>
              <a:t> </a:t>
            </a:r>
            <a:r>
              <a:rPr lang="nl-NL" dirty="0"/>
              <a:t>in de volgende </a:t>
            </a:r>
            <a:r>
              <a:rPr lang="en-US" dirty="0" err="1"/>
              <a:t>onderwerpen</a:t>
            </a:r>
            <a:r>
              <a:rPr lang="en-US" dirty="0"/>
              <a:t>/</a:t>
            </a:r>
            <a:r>
              <a:rPr lang="en-US" dirty="0" err="1"/>
              <a:t>stemmingen</a:t>
            </a:r>
            <a:r>
              <a:rPr lang="nl-NL" dirty="0"/>
              <a:t> worden </a:t>
            </a:r>
            <a:r>
              <a:rPr lang="en-US" dirty="0" err="1"/>
              <a:t>weergegeven</a:t>
            </a:r>
            <a:r>
              <a:rPr lang="en-US" dirty="0"/>
              <a:t>, zo is </a:t>
            </a:r>
            <a:r>
              <a:rPr lang="en-US" dirty="0" err="1"/>
              <a:t>te</a:t>
            </a:r>
            <a:r>
              <a:rPr lang="en-US" dirty="0"/>
              <a:t> </a:t>
            </a:r>
            <a:r>
              <a:rPr lang="en-US" dirty="0" err="1"/>
              <a:t>zien</a:t>
            </a:r>
            <a:r>
              <a:rPr lang="en-US" dirty="0"/>
              <a:t> hoe het </a:t>
            </a:r>
            <a:r>
              <a:rPr lang="en-US" dirty="0" err="1"/>
              <a:t>onderwerp</a:t>
            </a:r>
            <a:r>
              <a:rPr lang="en-US" dirty="0"/>
              <a:t> </a:t>
            </a:r>
            <a:r>
              <a:rPr lang="en-US" dirty="0" err="1"/>
              <a:t>zich</a:t>
            </a:r>
            <a:r>
              <a:rPr lang="en-US" dirty="0"/>
              <a:t> </a:t>
            </a:r>
            <a:r>
              <a:rPr lang="en-US" dirty="0" err="1"/>
              <a:t>verhoud</a:t>
            </a:r>
            <a:r>
              <a:rPr lang="en-US" dirty="0"/>
              <a:t> tot </a:t>
            </a:r>
            <a:r>
              <a:rPr lang="en-US" dirty="0" err="1"/>
              <a:t>deze</a:t>
            </a:r>
            <a:r>
              <a:rPr lang="en-US" dirty="0"/>
              <a:t> </a:t>
            </a:r>
            <a:r>
              <a:rPr lang="en-US" dirty="0" err="1"/>
              <a:t>doelen</a:t>
            </a:r>
            <a:r>
              <a:rPr lang="en-US" dirty="0"/>
              <a:t>.</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13</a:t>
            </a:fld>
            <a:endParaRPr lang="nl-NL"/>
          </a:p>
        </p:txBody>
      </p:sp>
    </p:spTree>
    <p:extLst>
      <p:ext uri="{BB962C8B-B14F-4D97-AF65-F5344CB8AC3E}">
        <p14:creationId xmlns:p14="http://schemas.microsoft.com/office/powerpoint/2010/main" val="234707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52 afdelingen van het KIVI zijn door het bureau verdeeld in 10 clusters. De clusters sluiten goed aan bij de technische sectoren in de maatschappij, waardoor het een goede voorspelling toont van mogelijke samenwerkingen en het herkenbaarheid creëert. </a:t>
            </a:r>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15</a:t>
            </a:fld>
            <a:endParaRPr lang="nl-NL"/>
          </a:p>
        </p:txBody>
      </p:sp>
    </p:spTree>
    <p:extLst>
      <p:ext uri="{BB962C8B-B14F-4D97-AF65-F5344CB8AC3E}">
        <p14:creationId xmlns:p14="http://schemas.microsoft.com/office/powerpoint/2010/main" val="211535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Er </a:t>
            </a:r>
            <a:r>
              <a:rPr lang="en-US" dirty="0" err="1"/>
              <a:t>zijn</a:t>
            </a:r>
            <a:r>
              <a:rPr lang="en-US" dirty="0"/>
              <a:t> 4 </a:t>
            </a:r>
            <a:r>
              <a:rPr lang="en-US" dirty="0" err="1"/>
              <a:t>raden</a:t>
            </a:r>
            <a:r>
              <a:rPr lang="en-US" dirty="0"/>
              <a:t> </a:t>
            </a:r>
            <a:r>
              <a:rPr lang="en-US" dirty="0" err="1"/>
              <a:t>waar</a:t>
            </a:r>
            <a:r>
              <a:rPr lang="en-US" dirty="0"/>
              <a:t> YKE </a:t>
            </a:r>
            <a:r>
              <a:rPr lang="en-US" dirty="0" err="1"/>
              <a:t>een</a:t>
            </a:r>
            <a:r>
              <a:rPr lang="en-US" dirty="0"/>
              <a:t> </a:t>
            </a:r>
            <a:r>
              <a:rPr lang="en-US" dirty="0" err="1"/>
              <a:t>zetel</a:t>
            </a:r>
            <a:r>
              <a:rPr lang="en-US" dirty="0"/>
              <a:t> </a:t>
            </a:r>
            <a:r>
              <a:rPr lang="en-US" dirty="0" err="1"/>
              <a:t>heeft</a:t>
            </a:r>
            <a:r>
              <a:rPr lang="en-US" dirty="0"/>
              <a:t>. ROBL </a:t>
            </a:r>
            <a:r>
              <a:rPr lang="en-US" dirty="0" err="1"/>
              <a:t>heeft</a:t>
            </a:r>
            <a:r>
              <a:rPr lang="en-US" dirty="0"/>
              <a:t> </a:t>
            </a:r>
            <a:r>
              <a:rPr lang="en-US" dirty="0" err="1"/>
              <a:t>als</a:t>
            </a:r>
            <a:r>
              <a:rPr lang="en-US" dirty="0"/>
              <a:t> </a:t>
            </a:r>
            <a:r>
              <a:rPr lang="en-US" dirty="0" err="1"/>
              <a:t>doel</a:t>
            </a:r>
            <a:r>
              <a:rPr lang="en-US" dirty="0"/>
              <a:t> het </a:t>
            </a:r>
            <a:r>
              <a:rPr lang="en-US" dirty="0" err="1"/>
              <a:t>verbeteren</a:t>
            </a:r>
            <a:r>
              <a:rPr lang="en-US" dirty="0"/>
              <a:t> van het </a:t>
            </a:r>
            <a:r>
              <a:rPr lang="en-US" dirty="0" err="1"/>
              <a:t>technisch</a:t>
            </a:r>
            <a:r>
              <a:rPr lang="en-US" dirty="0"/>
              <a:t> </a:t>
            </a:r>
            <a:r>
              <a:rPr lang="en-US" dirty="0" err="1"/>
              <a:t>onderwijs</a:t>
            </a:r>
            <a:r>
              <a:rPr lang="en-US" dirty="0"/>
              <a:t>. </a:t>
            </a:r>
          </a:p>
          <a:p>
            <a:r>
              <a:rPr lang="en-US" dirty="0"/>
              <a:t>RWTM </a:t>
            </a:r>
            <a:r>
              <a:rPr lang="en-US" dirty="0" err="1"/>
              <a:t>heeft</a:t>
            </a:r>
            <a:r>
              <a:rPr lang="en-US" dirty="0"/>
              <a:t> </a:t>
            </a:r>
            <a:r>
              <a:rPr lang="en-US" dirty="0" err="1"/>
              <a:t>als</a:t>
            </a:r>
            <a:r>
              <a:rPr lang="en-US" dirty="0"/>
              <a:t> </a:t>
            </a:r>
            <a:r>
              <a:rPr lang="en-US" dirty="0" err="1"/>
              <a:t>doel</a:t>
            </a:r>
            <a:r>
              <a:rPr lang="en-US" dirty="0"/>
              <a:t> </a:t>
            </a:r>
            <a:r>
              <a:rPr lang="en-US" dirty="0" err="1"/>
              <a:t>ingenieur</a:t>
            </a:r>
            <a:r>
              <a:rPr lang="en-US" dirty="0"/>
              <a:t> </a:t>
            </a:r>
            <a:r>
              <a:rPr lang="en-US" dirty="0" err="1"/>
              <a:t>en</a:t>
            </a:r>
            <a:r>
              <a:rPr lang="en-US" dirty="0"/>
              <a:t> </a:t>
            </a:r>
            <a:r>
              <a:rPr lang="en-US" dirty="0" err="1"/>
              <a:t>maatschappij</a:t>
            </a:r>
            <a:r>
              <a:rPr lang="en-US" dirty="0"/>
              <a:t> </a:t>
            </a:r>
            <a:r>
              <a:rPr lang="en-US" dirty="0" err="1"/>
              <a:t>te</a:t>
            </a:r>
            <a:r>
              <a:rPr lang="en-US" dirty="0"/>
              <a:t> </a:t>
            </a:r>
            <a:r>
              <a:rPr lang="en-US" dirty="0" err="1"/>
              <a:t>verbinden</a:t>
            </a:r>
            <a:r>
              <a:rPr lang="en-US" dirty="0"/>
              <a:t>, </a:t>
            </a:r>
            <a:r>
              <a:rPr lang="en-US" dirty="0" err="1"/>
              <a:t>bijvoorbeeld</a:t>
            </a:r>
            <a:r>
              <a:rPr lang="en-US" dirty="0"/>
              <a:t> </a:t>
            </a:r>
            <a:r>
              <a:rPr lang="en-US" dirty="0" err="1"/>
              <a:t>middels</a:t>
            </a:r>
            <a:r>
              <a:rPr lang="en-US" dirty="0"/>
              <a:t> het </a:t>
            </a:r>
            <a:r>
              <a:rPr lang="en-US" dirty="0" err="1"/>
              <a:t>bieden</a:t>
            </a:r>
            <a:r>
              <a:rPr lang="en-US" dirty="0"/>
              <a:t> van </a:t>
            </a:r>
            <a:r>
              <a:rPr lang="en-US" dirty="0" err="1"/>
              <a:t>advies</a:t>
            </a:r>
            <a:r>
              <a:rPr lang="en-US" dirty="0"/>
              <a:t> </a:t>
            </a:r>
            <a:r>
              <a:rPr lang="en-US" dirty="0" err="1"/>
              <a:t>voor</a:t>
            </a:r>
            <a:r>
              <a:rPr lang="en-US" dirty="0"/>
              <a:t> de </a:t>
            </a:r>
            <a:r>
              <a:rPr lang="en-US" dirty="0" err="1"/>
              <a:t>politiek</a:t>
            </a:r>
            <a:r>
              <a:rPr lang="en-US" dirty="0"/>
              <a:t>. </a:t>
            </a:r>
          </a:p>
          <a:p>
            <a:r>
              <a:rPr lang="en-US" dirty="0"/>
              <a:t>De </a:t>
            </a:r>
            <a:r>
              <a:rPr lang="en-US" dirty="0" err="1"/>
              <a:t>ledenraad</a:t>
            </a:r>
            <a:r>
              <a:rPr lang="en-US" dirty="0"/>
              <a:t> </a:t>
            </a:r>
            <a:r>
              <a:rPr lang="en-US" dirty="0" err="1"/>
              <a:t>heeft</a:t>
            </a:r>
            <a:r>
              <a:rPr lang="en-US" dirty="0"/>
              <a:t> </a:t>
            </a:r>
            <a:r>
              <a:rPr lang="en-US" dirty="0" err="1"/>
              <a:t>een</a:t>
            </a:r>
            <a:r>
              <a:rPr lang="en-US" dirty="0"/>
              <a:t> </a:t>
            </a:r>
            <a:r>
              <a:rPr lang="en-US" dirty="0" err="1"/>
              <a:t>adviserende</a:t>
            </a:r>
            <a:r>
              <a:rPr lang="en-US" dirty="0"/>
              <a:t> </a:t>
            </a:r>
            <a:r>
              <a:rPr lang="en-US" dirty="0" err="1"/>
              <a:t>rol</a:t>
            </a:r>
            <a:r>
              <a:rPr lang="en-US" dirty="0"/>
              <a:t> </a:t>
            </a:r>
            <a:r>
              <a:rPr lang="en-US" dirty="0" err="1"/>
              <a:t>naar</a:t>
            </a:r>
            <a:r>
              <a:rPr lang="en-US" dirty="0"/>
              <a:t> het </a:t>
            </a:r>
            <a:r>
              <a:rPr lang="en-US" dirty="0" err="1"/>
              <a:t>hoofdbestuur</a:t>
            </a:r>
            <a:r>
              <a:rPr lang="en-US" dirty="0"/>
              <a:t> </a:t>
            </a:r>
            <a:r>
              <a:rPr lang="en-US" dirty="0" err="1"/>
              <a:t>en</a:t>
            </a:r>
            <a:r>
              <a:rPr lang="en-US" dirty="0"/>
              <a:t> Is </a:t>
            </a:r>
            <a:r>
              <a:rPr lang="en-US" dirty="0" err="1"/>
              <a:t>idealiter</a:t>
            </a:r>
            <a:r>
              <a:rPr lang="en-US" dirty="0"/>
              <a:t> </a:t>
            </a:r>
            <a:r>
              <a:rPr lang="en-US" dirty="0" err="1"/>
              <a:t>vertegenwoordigd</a:t>
            </a:r>
            <a:r>
              <a:rPr lang="en-US" dirty="0"/>
              <a:t> door alle </a:t>
            </a:r>
            <a:r>
              <a:rPr lang="en-US" dirty="0" err="1"/>
              <a:t>afdelingen</a:t>
            </a:r>
            <a:r>
              <a:rPr lang="en-US" dirty="0"/>
              <a:t> van het KIVI. </a:t>
            </a:r>
          </a:p>
          <a:p>
            <a:r>
              <a:rPr lang="en-US" dirty="0"/>
              <a:t>EYE is </a:t>
            </a:r>
            <a:r>
              <a:rPr lang="en-US" dirty="0" err="1"/>
              <a:t>een</a:t>
            </a:r>
            <a:r>
              <a:rPr lang="en-US" dirty="0"/>
              <a:t> </a:t>
            </a:r>
            <a:r>
              <a:rPr lang="en-US" dirty="0" err="1"/>
              <a:t>netwerk</a:t>
            </a:r>
            <a:r>
              <a:rPr lang="en-US" dirty="0"/>
              <a:t> </a:t>
            </a:r>
            <a:r>
              <a:rPr lang="en-US" dirty="0" err="1"/>
              <a:t>exclusief</a:t>
            </a:r>
            <a:r>
              <a:rPr lang="en-US" dirty="0"/>
              <a:t> </a:t>
            </a:r>
            <a:r>
              <a:rPr lang="en-US" dirty="0" err="1"/>
              <a:t>aangeboord</a:t>
            </a:r>
            <a:r>
              <a:rPr lang="en-US" dirty="0"/>
              <a:t> door YKE. Het </a:t>
            </a:r>
            <a:r>
              <a:rPr lang="en-US" dirty="0" err="1"/>
              <a:t>betreft</a:t>
            </a:r>
            <a:r>
              <a:rPr lang="en-US" dirty="0"/>
              <a:t> </a:t>
            </a:r>
            <a:r>
              <a:rPr lang="en-US" dirty="0" err="1"/>
              <a:t>een</a:t>
            </a:r>
            <a:r>
              <a:rPr lang="en-US" dirty="0"/>
              <a:t> </a:t>
            </a:r>
            <a:r>
              <a:rPr lang="en-US" dirty="0" err="1"/>
              <a:t>Europees</a:t>
            </a:r>
            <a:r>
              <a:rPr lang="en-US" dirty="0"/>
              <a:t> </a:t>
            </a:r>
            <a:r>
              <a:rPr lang="en-US" dirty="0" err="1"/>
              <a:t>netwerk</a:t>
            </a:r>
            <a:r>
              <a:rPr lang="en-US" dirty="0"/>
              <a:t> van </a:t>
            </a:r>
            <a:r>
              <a:rPr lang="en-US" dirty="0" err="1"/>
              <a:t>ingenieurs</a:t>
            </a:r>
            <a:r>
              <a:rPr lang="en-US" dirty="0"/>
              <a:t> </a:t>
            </a:r>
            <a:r>
              <a:rPr lang="en-US" dirty="0" err="1"/>
              <a:t>uit</a:t>
            </a:r>
            <a:r>
              <a:rPr lang="en-US" dirty="0"/>
              <a:t> heel Europa. YKE </a:t>
            </a:r>
            <a:r>
              <a:rPr lang="en-US" dirty="0" err="1"/>
              <a:t>heeft</a:t>
            </a:r>
            <a:r>
              <a:rPr lang="en-US" dirty="0"/>
              <a:t> </a:t>
            </a:r>
            <a:r>
              <a:rPr lang="en-US" dirty="0" err="1"/>
              <a:t>een</a:t>
            </a:r>
            <a:r>
              <a:rPr lang="en-US" dirty="0"/>
              <a:t> </a:t>
            </a:r>
            <a:r>
              <a:rPr lang="en-US" dirty="0" err="1"/>
              <a:t>volwaardige</a:t>
            </a:r>
            <a:r>
              <a:rPr lang="en-US" dirty="0"/>
              <a:t> </a:t>
            </a:r>
            <a:r>
              <a:rPr lang="en-US" dirty="0" err="1"/>
              <a:t>zetel</a:t>
            </a:r>
            <a:r>
              <a:rPr lang="en-US" dirty="0"/>
              <a:t> in </a:t>
            </a:r>
            <a:r>
              <a:rPr lang="en-US" dirty="0" err="1"/>
              <a:t>deze</a:t>
            </a:r>
            <a:r>
              <a:rPr lang="en-US" dirty="0"/>
              <a:t> </a:t>
            </a:r>
            <a:r>
              <a:rPr lang="en-US" dirty="0" err="1"/>
              <a:t>Europese</a:t>
            </a:r>
            <a:r>
              <a:rPr lang="en-US" dirty="0"/>
              <a:t> </a:t>
            </a:r>
            <a:r>
              <a:rPr lang="en-US" dirty="0" err="1"/>
              <a:t>raad</a:t>
            </a:r>
            <a:r>
              <a:rPr lang="en-US" dirty="0"/>
              <a:t>.</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16</a:t>
            </a:fld>
            <a:endParaRPr lang="nl-NL"/>
          </a:p>
        </p:txBody>
      </p:sp>
    </p:spTree>
    <p:extLst>
      <p:ext uri="{BB962C8B-B14F-4D97-AF65-F5344CB8AC3E}">
        <p14:creationId xmlns:p14="http://schemas.microsoft.com/office/powerpoint/2010/main" val="419299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17</a:t>
            </a:fld>
            <a:endParaRPr lang="nl-NL"/>
          </a:p>
        </p:txBody>
      </p:sp>
    </p:spTree>
    <p:extLst>
      <p:ext uri="{BB962C8B-B14F-4D97-AF65-F5344CB8AC3E}">
        <p14:creationId xmlns:p14="http://schemas.microsoft.com/office/powerpoint/2010/main" val="285077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solidFill>
                <a:srgbClr val="283C62"/>
              </a:solidFill>
              <a:latin typeface="Helvetica" panose="020B0604020202020204" pitchFamily="34" charset="0"/>
              <a:cs typeface="Helvetica" panose="020B0604020202020204" pitchFamily="34" charset="0"/>
            </a:endParaRPr>
          </a:p>
          <a:p>
            <a:r>
              <a:rPr lang="en-US"/>
              <a:t>In de huidige structuur is de ingenieur in het bestuur voornamelijk belast met het organiseren van evenementen. In de nieuwe situatie zal de ingenieur als portfolio manager allereerst gezien worden als expert en daarmee al snel belangrijk vertegenwoordiger zijn van zijn/haar achterban (cluster/raad)</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18</a:t>
            </a:fld>
            <a:endParaRPr lang="nl-NL"/>
          </a:p>
        </p:txBody>
      </p:sp>
    </p:spTree>
    <p:extLst>
      <p:ext uri="{BB962C8B-B14F-4D97-AF65-F5344CB8AC3E}">
        <p14:creationId xmlns:p14="http://schemas.microsoft.com/office/powerpoint/2010/main" val="255053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19</a:t>
            </a:fld>
            <a:endParaRPr lang="nl-NL"/>
          </a:p>
        </p:txBody>
      </p:sp>
    </p:spTree>
    <p:extLst>
      <p:ext uri="{BB962C8B-B14F-4D97-AF65-F5344CB8AC3E}">
        <p14:creationId xmlns:p14="http://schemas.microsoft.com/office/powerpoint/2010/main" val="24979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solidFill>
                <a:srgbClr val="283C62"/>
              </a:solidFill>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20</a:t>
            </a:fld>
            <a:endParaRPr lang="nl-NL"/>
          </a:p>
        </p:txBody>
      </p:sp>
    </p:spTree>
    <p:extLst>
      <p:ext uri="{BB962C8B-B14F-4D97-AF65-F5344CB8AC3E}">
        <p14:creationId xmlns:p14="http://schemas.microsoft.com/office/powerpoint/2010/main" val="68030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Unaniem aangenomen </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21</a:t>
            </a:fld>
            <a:endParaRPr lang="nl-NL"/>
          </a:p>
        </p:txBody>
      </p:sp>
    </p:spTree>
    <p:extLst>
      <p:ext uri="{BB962C8B-B14F-4D97-AF65-F5344CB8AC3E}">
        <p14:creationId xmlns:p14="http://schemas.microsoft.com/office/powerpoint/2010/main" val="129877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a:t>
            </a:fld>
            <a:endParaRPr lang="nl-NL"/>
          </a:p>
        </p:txBody>
      </p:sp>
    </p:spTree>
    <p:extLst>
      <p:ext uri="{BB962C8B-B14F-4D97-AF65-F5344CB8AC3E}">
        <p14:creationId xmlns:p14="http://schemas.microsoft.com/office/powerpoint/2010/main" val="328528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23</a:t>
            </a:fld>
            <a:endParaRPr lang="nl-NL"/>
          </a:p>
        </p:txBody>
      </p:sp>
    </p:spTree>
    <p:extLst>
      <p:ext uri="{BB962C8B-B14F-4D97-AF65-F5344CB8AC3E}">
        <p14:creationId xmlns:p14="http://schemas.microsoft.com/office/powerpoint/2010/main" val="182953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24</a:t>
            </a:fld>
            <a:endParaRPr lang="nl-NL"/>
          </a:p>
        </p:txBody>
      </p:sp>
    </p:spTree>
    <p:extLst>
      <p:ext uri="{BB962C8B-B14F-4D97-AF65-F5344CB8AC3E}">
        <p14:creationId xmlns:p14="http://schemas.microsoft.com/office/powerpoint/2010/main" val="118667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Unaniem aangenomen </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26</a:t>
            </a:fld>
            <a:endParaRPr lang="nl-NL"/>
          </a:p>
        </p:txBody>
      </p:sp>
    </p:spTree>
    <p:extLst>
      <p:ext uri="{BB962C8B-B14F-4D97-AF65-F5344CB8AC3E}">
        <p14:creationId xmlns:p14="http://schemas.microsoft.com/office/powerpoint/2010/main" val="580108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29</a:t>
            </a:fld>
            <a:endParaRPr lang="nl-NL"/>
          </a:p>
        </p:txBody>
      </p:sp>
    </p:spTree>
    <p:extLst>
      <p:ext uri="{BB962C8B-B14F-4D97-AF65-F5344CB8AC3E}">
        <p14:creationId xmlns:p14="http://schemas.microsoft.com/office/powerpoint/2010/main" val="3180650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Verworpen</a:t>
            </a:r>
            <a:r>
              <a:rPr lang="en-US" dirty="0"/>
              <a:t>.</a:t>
            </a:r>
          </a:p>
          <a:p>
            <a:r>
              <a:rPr lang="en-US" dirty="0"/>
              <a:t>In </a:t>
            </a:r>
            <a:r>
              <a:rPr lang="en-US" dirty="0" err="1"/>
              <a:t>deze</a:t>
            </a:r>
            <a:r>
              <a:rPr lang="en-US" dirty="0"/>
              <a:t> stemming </a:t>
            </a:r>
            <a:r>
              <a:rPr lang="en-US" dirty="0" err="1"/>
              <a:t>zijn</a:t>
            </a:r>
            <a:r>
              <a:rPr lang="en-US" dirty="0"/>
              <a:t> </a:t>
            </a:r>
            <a:r>
              <a:rPr lang="en-US" dirty="0" err="1"/>
              <a:t>naast</a:t>
            </a:r>
            <a:r>
              <a:rPr lang="en-US" dirty="0"/>
              <a:t> de 5 </a:t>
            </a:r>
            <a:r>
              <a:rPr lang="en-US" dirty="0" err="1"/>
              <a:t>tegenstemmen</a:t>
            </a:r>
            <a:r>
              <a:rPr lang="en-US" dirty="0"/>
              <a:t>, 2 </a:t>
            </a:r>
            <a:r>
              <a:rPr lang="en-US" dirty="0" err="1"/>
              <a:t>neutrale</a:t>
            </a:r>
            <a:r>
              <a:rPr lang="en-US" dirty="0"/>
              <a:t> </a:t>
            </a:r>
            <a:r>
              <a:rPr lang="en-US" dirty="0" err="1"/>
              <a:t>stemmen</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31</a:t>
            </a:fld>
            <a:endParaRPr lang="nl-NL"/>
          </a:p>
        </p:txBody>
      </p:sp>
    </p:spTree>
    <p:extLst>
      <p:ext uri="{BB962C8B-B14F-4D97-AF65-F5344CB8AC3E}">
        <p14:creationId xmlns:p14="http://schemas.microsoft.com/office/powerpoint/2010/main" val="1329685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Niet behandeld tijdens ALV</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32</a:t>
            </a:fld>
            <a:endParaRPr lang="nl-NL"/>
          </a:p>
        </p:txBody>
      </p:sp>
    </p:spTree>
    <p:extLst>
      <p:ext uri="{BB962C8B-B14F-4D97-AF65-F5344CB8AC3E}">
        <p14:creationId xmlns:p14="http://schemas.microsoft.com/office/powerpoint/2010/main" val="144528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Niet behandeld tijdens ALV</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33</a:t>
            </a:fld>
            <a:endParaRPr lang="nl-NL"/>
          </a:p>
        </p:txBody>
      </p:sp>
    </p:spTree>
    <p:extLst>
      <p:ext uri="{BB962C8B-B14F-4D97-AF65-F5344CB8AC3E}">
        <p14:creationId xmlns:p14="http://schemas.microsoft.com/office/powerpoint/2010/main" val="255244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Niet behandeld tijdens ALV</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34</a:t>
            </a:fld>
            <a:endParaRPr lang="nl-NL"/>
          </a:p>
        </p:txBody>
      </p:sp>
    </p:spTree>
    <p:extLst>
      <p:ext uri="{BB962C8B-B14F-4D97-AF65-F5344CB8AC3E}">
        <p14:creationId xmlns:p14="http://schemas.microsoft.com/office/powerpoint/2010/main" val="3753958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Uitrollen statusladder komt te vervallen</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35</a:t>
            </a:fld>
            <a:endParaRPr lang="nl-NL"/>
          </a:p>
        </p:txBody>
      </p:sp>
    </p:spTree>
    <p:extLst>
      <p:ext uri="{BB962C8B-B14F-4D97-AF65-F5344CB8AC3E}">
        <p14:creationId xmlns:p14="http://schemas.microsoft.com/office/powerpoint/2010/main" val="825154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leden hebben aangegeven graag een YKE nieuwsbrief te ontvangen.</a:t>
            </a:r>
          </a:p>
          <a:p>
            <a:r>
              <a:rPr lang="en-US"/>
              <a:t>YKE raadt aan om het KIVI profiel te updaten en aan te passen naar wens (denk aan het ontvangen van afdelingsnieuwsbrieven).</a:t>
            </a:r>
          </a:p>
          <a:p>
            <a:r>
              <a:rPr lang="en-US"/>
              <a:t>Vermelden van YKE lidmaatschap op LinkedIn geeft YKE meer daadkracht en gewicht waardoor deze in meerdere netwerken zal opvallen.</a:t>
            </a:r>
          </a:p>
          <a:p>
            <a:endParaRPr lang="en-US"/>
          </a:p>
          <a:p>
            <a:r>
              <a:rPr lang="en-US"/>
              <a:t>Wordt gratis lid van de YKE community op WhatsApp, scan hiervoor de QR code.</a:t>
            </a:r>
          </a:p>
          <a:p>
            <a:endParaRPr lang="en-US"/>
          </a:p>
          <a:p>
            <a:r>
              <a:rPr lang="en-US"/>
              <a:t>Heeft jouw bedrijf of instelling een jongerenvereniging, laat het ons weten via YKE@KIVI.NL </a:t>
            </a:r>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36</a:t>
            </a:fld>
            <a:endParaRPr lang="nl-NL"/>
          </a:p>
        </p:txBody>
      </p:sp>
    </p:spTree>
    <p:extLst>
      <p:ext uri="{BB962C8B-B14F-4D97-AF65-F5344CB8AC3E}">
        <p14:creationId xmlns:p14="http://schemas.microsoft.com/office/powerpoint/2010/main" val="401204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YKE is een onafhankelijke netwerkorganisatie voor ingenieurs uit alle vakgebieden, die starten met hun carrière en zichzelf willen onderscheiden als excellente ingenieur/uit willen blinken in hun beroep.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Netwerk en Vakkennis uit </a:t>
            </a:r>
            <a:r>
              <a:rPr lang="nl-NL" dirty="0" err="1"/>
              <a:t>vakafdelingen</a:t>
            </a:r>
            <a:r>
              <a:rPr lang="nl-NL" dirty="0"/>
              <a:t> en regio afdelingen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Persoonlijke groei als toegevoegde waarde voor KIVI – Soft skills</a:t>
            </a:r>
          </a:p>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a:t>
            </a:fld>
            <a:endParaRPr lang="nl-NL"/>
          </a:p>
        </p:txBody>
      </p:sp>
    </p:spTree>
    <p:extLst>
      <p:ext uri="{BB962C8B-B14F-4D97-AF65-F5344CB8AC3E}">
        <p14:creationId xmlns:p14="http://schemas.microsoft.com/office/powerpoint/2010/main" val="3955405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Ideeën en suggesties zijn altijd van harte welkom, schrijf hiervoor naar YKE@kivi.nl</a:t>
            </a:r>
          </a:p>
          <a:p>
            <a:endParaRPr lang="en-US"/>
          </a:p>
          <a:p>
            <a:r>
              <a:rPr lang="en-US"/>
              <a:t>Benieuwd naar een positie als Portfolio Manager bij YKE? Stuur dan een korte motivatie naar YKE@kivi.nl </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37</a:t>
            </a:fld>
            <a:endParaRPr lang="nl-NL"/>
          </a:p>
        </p:txBody>
      </p:sp>
    </p:spTree>
    <p:extLst>
      <p:ext uri="{BB962C8B-B14F-4D97-AF65-F5344CB8AC3E}">
        <p14:creationId xmlns:p14="http://schemas.microsoft.com/office/powerpoint/2010/main" val="162969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Brainstormsessies zijn niet behandeld tijdens de ALV op 25-10-2023.</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4</a:t>
            </a:fld>
            <a:endParaRPr lang="nl-NL"/>
          </a:p>
        </p:txBody>
      </p:sp>
    </p:spTree>
    <p:extLst>
      <p:ext uri="{BB962C8B-B14F-4D97-AF65-F5344CB8AC3E}">
        <p14:creationId xmlns:p14="http://schemas.microsoft.com/office/powerpoint/2010/main" val="81120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5</a:t>
            </a:fld>
            <a:endParaRPr lang="nl-NL"/>
          </a:p>
        </p:txBody>
      </p:sp>
    </p:spTree>
    <p:extLst>
      <p:ext uri="{BB962C8B-B14F-4D97-AF65-F5344CB8AC3E}">
        <p14:creationId xmlns:p14="http://schemas.microsoft.com/office/powerpoint/2010/main" val="429070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7</a:t>
            </a:fld>
            <a:endParaRPr lang="nl-NL"/>
          </a:p>
        </p:txBody>
      </p:sp>
    </p:spTree>
    <p:extLst>
      <p:ext uri="{BB962C8B-B14F-4D97-AF65-F5344CB8AC3E}">
        <p14:creationId xmlns:p14="http://schemas.microsoft.com/office/powerpoint/2010/main" val="263150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8</a:t>
            </a:fld>
            <a:endParaRPr lang="nl-NL"/>
          </a:p>
        </p:txBody>
      </p:sp>
    </p:spTree>
    <p:extLst>
      <p:ext uri="{BB962C8B-B14F-4D97-AF65-F5344CB8AC3E}">
        <p14:creationId xmlns:p14="http://schemas.microsoft.com/office/powerpoint/2010/main" val="313091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9</a:t>
            </a:fld>
            <a:endParaRPr lang="nl-NL"/>
          </a:p>
        </p:txBody>
      </p:sp>
    </p:spTree>
    <p:extLst>
      <p:ext uri="{BB962C8B-B14F-4D97-AF65-F5344CB8AC3E}">
        <p14:creationId xmlns:p14="http://schemas.microsoft.com/office/powerpoint/2010/main" val="7597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De coronacrisis is geen goede periode voor een netwerkorganisatie als KIVI. Dit hebben we ook teruggezien in de ledenaantallen van YKE. Na de crisis zou het ledenaantal stagneren, echter is er een collectief lidmaatschap van YACHT opgezegd, waardoor verdere afname in de grafiek te zien is.</a:t>
            </a:r>
          </a:p>
          <a:p>
            <a:endParaRPr lang="en-US"/>
          </a:p>
          <a:p>
            <a:r>
              <a:rPr lang="en-US"/>
              <a:t>Het verlies van leden bij verenigingen zien we ook in de rest van Nederland terug. Toch vindt YKE dat in tijde van grote vraag naar technici, de vereniging zou moeten floreren. Door YKE weer de stem van jong technisch talent te maken, kan YKE de curve weer omdraaien.</a:t>
            </a:r>
            <a:endParaRPr lang="nl-NL"/>
          </a:p>
        </p:txBody>
      </p:sp>
      <p:sp>
        <p:nvSpPr>
          <p:cNvPr id="4" name="Tijdelijke aanduiding voor dianummer 3"/>
          <p:cNvSpPr>
            <a:spLocks noGrp="1"/>
          </p:cNvSpPr>
          <p:nvPr>
            <p:ph type="sldNum" sz="quarter" idx="5"/>
          </p:nvPr>
        </p:nvSpPr>
        <p:spPr/>
        <p:txBody>
          <a:bodyPr/>
          <a:lstStyle/>
          <a:p>
            <a:fld id="{6109F949-BAC8-4F65-9201-050053E6F6C6}" type="slidenum">
              <a:rPr lang="nl-NL" smtClean="0"/>
              <a:t>10</a:t>
            </a:fld>
            <a:endParaRPr lang="nl-NL"/>
          </a:p>
        </p:txBody>
      </p:sp>
    </p:spTree>
    <p:extLst>
      <p:ext uri="{BB962C8B-B14F-4D97-AF65-F5344CB8AC3E}">
        <p14:creationId xmlns:p14="http://schemas.microsoft.com/office/powerpoint/2010/main" val="356909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B236-E6F0-F210-BC6E-AA757FA1DB1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E4A0D-0337-9546-9068-7BD912D51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CFF9B0C-4FEB-5191-4EDD-45E5EFA89165}"/>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10323681-536B-90C5-9A69-9EE526F028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E64FCE-44CA-9753-E465-7B3E6657EDDD}"/>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61961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C00F6-BBBC-15C1-5A8E-FD18D8819ED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6689880-BFB3-2D31-FA6F-E37953E935C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EC4290-FD1C-ED68-BAB2-E986F7EAEF81}"/>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21C4B897-609E-62F3-423D-EC46C9AC05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D03845-5EA6-D8E9-2668-6EF0CD557FEF}"/>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83041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1A39DF7-151B-F0D0-26A8-79005501E1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7397FE8-B71E-C66E-51AF-E512CCD820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D6A031-555A-EC8F-8BDE-B9251077C74F}"/>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9D03A27C-0B1C-9822-2F27-0A5F1F536F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E7BA93-B8CC-448E-873F-AE5BA09AA8A2}"/>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246745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7D517-4F92-E119-7BC5-338473C159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BC088F0-D4E0-B484-D32B-96A8F32674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A337A0-1CEE-43F1-31E1-D576AB489FE7}"/>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6D10E3EE-F4D9-063C-0A9B-19A1FA46BA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36F4ED-A8D6-02B4-02E4-49F63706913A}"/>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84065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80ED-9998-DFB4-11FA-5EA65D3A236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9C89448-7CE4-B48E-F7D8-D6583B293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191A2F-3682-3082-C933-C680EFF00C89}"/>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35A34FE4-28B0-9D3C-2306-7FCE70D33B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75FB5C-0E87-5CBA-ABB8-D989211E8F81}"/>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377585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BAF8C-EBDE-8F2E-89F2-FC78B23650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27DBEC-137D-D974-3AB6-C0DE2E53208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7262B11-6D6C-B124-4140-CDB7FE6D597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288D2E-C38D-10E8-D020-ED268D1435B1}"/>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6" name="Tijdelijke aanduiding voor voettekst 5">
            <a:extLst>
              <a:ext uri="{FF2B5EF4-FFF2-40B4-BE49-F238E27FC236}">
                <a16:creationId xmlns:a16="http://schemas.microsoft.com/office/drawing/2014/main" id="{71CD4298-D1B5-CA8D-E98C-8433E2D721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0194CF-53C8-A4AA-81AE-745E3C2CE890}"/>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380841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F5E05-3A42-5B26-A965-112BEF52FC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CD2473-5D5C-73B2-BEC4-076374303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20B38C0-21B5-267A-C017-C52DF15379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8EBACC-F271-6E84-A50F-BFBA1BF10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079C516-5554-4CF1-E5B6-A11B241CA39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1BA7EB5-3051-AEF6-CF2C-C20EFC1867B2}"/>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8" name="Tijdelijke aanduiding voor voettekst 7">
            <a:extLst>
              <a:ext uri="{FF2B5EF4-FFF2-40B4-BE49-F238E27FC236}">
                <a16:creationId xmlns:a16="http://schemas.microsoft.com/office/drawing/2014/main" id="{0402643F-3E95-34E5-9228-E2EDCCA4286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502D1F-A738-D944-F8B6-3234D7BBCB1F}"/>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180216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ACFC-E778-C2BB-DB11-E2C6E1626F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E337DAB-8FC7-4900-BA18-2CA6D8C05D40}"/>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4" name="Tijdelijke aanduiding voor voettekst 3">
            <a:extLst>
              <a:ext uri="{FF2B5EF4-FFF2-40B4-BE49-F238E27FC236}">
                <a16:creationId xmlns:a16="http://schemas.microsoft.com/office/drawing/2014/main" id="{E7CFE555-6FDB-B203-B4F9-90FD7881F1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3BC767-EE59-DE45-51D2-3C1326CF0E42}"/>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333990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A497C8C-A6DD-5F8F-3D68-AC11B961937F}"/>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3" name="Tijdelijke aanduiding voor voettekst 2">
            <a:extLst>
              <a:ext uri="{FF2B5EF4-FFF2-40B4-BE49-F238E27FC236}">
                <a16:creationId xmlns:a16="http://schemas.microsoft.com/office/drawing/2014/main" id="{21F36AF5-6030-13FB-30A6-855CF48D01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CF3BCC-A7D1-4793-279A-00105882D7E6}"/>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197488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D4F45-41F3-2466-187E-A67F0C8190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33ED633-642C-110B-C422-D0496CE214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15C66B7-AAB7-BF90-3A3D-7F5182DD4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F8FEE4-1536-BF83-546C-3B4E5D7DADC8}"/>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6" name="Tijdelijke aanduiding voor voettekst 5">
            <a:extLst>
              <a:ext uri="{FF2B5EF4-FFF2-40B4-BE49-F238E27FC236}">
                <a16:creationId xmlns:a16="http://schemas.microsoft.com/office/drawing/2014/main" id="{7EEAE3FB-4F6D-D612-159A-ED96FE48E6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C384EC-DDCE-C3BB-58EF-885192D7204E}"/>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107983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3D531-8C96-2903-347E-DC081F261A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A74D9E7-929A-5CC5-296E-0D01EC950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B5C7B9-537F-8361-03E1-D444FE3DD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860AFE-1662-E1A4-AB3B-C8D81BEF21B5}"/>
              </a:ext>
            </a:extLst>
          </p:cNvPr>
          <p:cNvSpPr>
            <a:spLocks noGrp="1"/>
          </p:cNvSpPr>
          <p:nvPr>
            <p:ph type="dt" sz="half" idx="10"/>
          </p:nvPr>
        </p:nvSpPr>
        <p:spPr/>
        <p:txBody>
          <a:bodyPr/>
          <a:lstStyle/>
          <a:p>
            <a:fld id="{C78152AA-A8C0-49C0-BDFC-8F26C8E47B77}" type="datetimeFigureOut">
              <a:rPr lang="nl-NL" smtClean="0"/>
              <a:t>7-11-2023</a:t>
            </a:fld>
            <a:endParaRPr lang="nl-NL"/>
          </a:p>
        </p:txBody>
      </p:sp>
      <p:sp>
        <p:nvSpPr>
          <p:cNvPr id="6" name="Tijdelijke aanduiding voor voettekst 5">
            <a:extLst>
              <a:ext uri="{FF2B5EF4-FFF2-40B4-BE49-F238E27FC236}">
                <a16:creationId xmlns:a16="http://schemas.microsoft.com/office/drawing/2014/main" id="{04070C1A-E187-5C0A-DE28-2EF7DA09AC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1274A7-8717-5647-611E-1F067D00D0EC}"/>
              </a:ext>
            </a:extLst>
          </p:cNvPr>
          <p:cNvSpPr>
            <a:spLocks noGrp="1"/>
          </p:cNvSpPr>
          <p:nvPr>
            <p:ph type="sldNum" sz="quarter" idx="12"/>
          </p:nvPr>
        </p:nvSpPr>
        <p:spPr/>
        <p:txBody>
          <a:bodyPr/>
          <a:lstStyle/>
          <a:p>
            <a:fld id="{01552DA6-FCEA-436F-B176-54F86FEE016A}" type="slidenum">
              <a:rPr lang="nl-NL" smtClean="0"/>
              <a:t>‹nr.›</a:t>
            </a:fld>
            <a:endParaRPr lang="nl-NL"/>
          </a:p>
        </p:txBody>
      </p:sp>
    </p:spTree>
    <p:extLst>
      <p:ext uri="{BB962C8B-B14F-4D97-AF65-F5344CB8AC3E}">
        <p14:creationId xmlns:p14="http://schemas.microsoft.com/office/powerpoint/2010/main" val="74329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1323B4C-D835-6A71-74A4-FCCE07C91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929F78F-8DC6-17C3-D3B2-C98632E2A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42CE70-099C-B47F-252C-94E1C96F2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152AA-A8C0-49C0-BDFC-8F26C8E47B77}"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A5856BF8-13FC-1419-8D89-6E2C68094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323423-58A7-62B5-CAA2-FBA367350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52DA6-FCEA-436F-B176-54F86FEE016A}" type="slidenum">
              <a:rPr lang="nl-NL" smtClean="0"/>
              <a:t>‹nr.›</a:t>
            </a:fld>
            <a:endParaRPr lang="nl-NL"/>
          </a:p>
        </p:txBody>
      </p:sp>
    </p:spTree>
    <p:extLst>
      <p:ext uri="{BB962C8B-B14F-4D97-AF65-F5344CB8AC3E}">
        <p14:creationId xmlns:p14="http://schemas.microsoft.com/office/powerpoint/2010/main" val="30166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1.jp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jp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33.svg"/><Relationship Id="rId4" Type="http://schemas.openxmlformats.org/officeDocument/2006/relationships/image" Target="../media/image2.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28.png"/><Relationship Id="rId10" Type="http://schemas.openxmlformats.org/officeDocument/2006/relationships/image" Target="../media/image48.svg"/><Relationship Id="rId4" Type="http://schemas.openxmlformats.org/officeDocument/2006/relationships/image" Target="../media/image2.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jp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2.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45.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5.svg"/><Relationship Id="rId4" Type="http://schemas.openxmlformats.org/officeDocument/2006/relationships/image" Target="../media/image42.png"/><Relationship Id="rId9"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jp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2.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2.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45.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57.sv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l1iz9JfpHU?feature=oembed" TargetMode="Externa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5" name="Titel 4">
            <a:extLst>
              <a:ext uri="{FF2B5EF4-FFF2-40B4-BE49-F238E27FC236}">
                <a16:creationId xmlns:a16="http://schemas.microsoft.com/office/drawing/2014/main" id="{D225AEEC-5A71-56E7-7270-4EA9038AFA73}"/>
              </a:ext>
            </a:extLst>
          </p:cNvPr>
          <p:cNvSpPr>
            <a:spLocks noGrp="1"/>
          </p:cNvSpPr>
          <p:nvPr>
            <p:ph type="ctrTitle"/>
          </p:nvPr>
        </p:nvSpPr>
        <p:spPr>
          <a:xfrm>
            <a:off x="1314824" y="735106"/>
            <a:ext cx="10053763" cy="2928470"/>
          </a:xfrm>
        </p:spPr>
        <p:txBody>
          <a:bodyPr anchor="b">
            <a:normAutofit/>
          </a:bodyPr>
          <a:lstStyle/>
          <a:p>
            <a:pPr algn="l"/>
            <a:r>
              <a:rPr lang="nl-NL" sz="4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Young KIVI Engineers</a:t>
            </a:r>
          </a:p>
        </p:txBody>
      </p:sp>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chorCtr="0">
            <a:normAutofit/>
          </a:bodyPr>
          <a:lstStyle/>
          <a:p>
            <a:pPr algn="l"/>
            <a:r>
              <a:rPr lang="nl-NL" dirty="0">
                <a:solidFill>
                  <a:srgbClr val="283C62"/>
                </a:solidFill>
                <a:latin typeface="Helvetica" panose="020B0604020202020204" pitchFamily="34" charset="0"/>
                <a:cs typeface="Helvetica" panose="020B0604020202020204" pitchFamily="34" charset="0"/>
              </a:rPr>
              <a:t>ALV 25 oktober 2023</a:t>
            </a:r>
          </a:p>
        </p:txBody>
      </p:sp>
      <p:pic>
        <p:nvPicPr>
          <p:cNvPr id="3" name="Afbeelding 2" descr="Afbeelding met schermopname, ontwerp, tekst, Graphics&#10;&#10;Automatisch gegenereerde beschrijving">
            <a:extLst>
              <a:ext uri="{FF2B5EF4-FFF2-40B4-BE49-F238E27FC236}">
                <a16:creationId xmlns:a16="http://schemas.microsoft.com/office/drawing/2014/main" id="{139FE42A-165E-22BB-76F9-0B1917F23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318" y="5265644"/>
            <a:ext cx="2286000" cy="1714500"/>
          </a:xfrm>
          <a:prstGeom prst="rect">
            <a:avLst/>
          </a:prstGeom>
        </p:spPr>
      </p:pic>
      <p:sp>
        <p:nvSpPr>
          <p:cNvPr id="2" name="Rechthoek: afgeronde hoeken 1">
            <a:extLst>
              <a:ext uri="{FF2B5EF4-FFF2-40B4-BE49-F238E27FC236}">
                <a16:creationId xmlns:a16="http://schemas.microsoft.com/office/drawing/2014/main" id="{07406133-54D4-48F4-9818-69A405ED3C56}"/>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18:45</a:t>
            </a:r>
          </a:p>
        </p:txBody>
      </p:sp>
    </p:spTree>
    <p:extLst>
      <p:ext uri="{BB962C8B-B14F-4D97-AF65-F5344CB8AC3E}">
        <p14:creationId xmlns:p14="http://schemas.microsoft.com/office/powerpoint/2010/main" val="146859614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YKE - Ledenaantallen 2019-2023</a:t>
            </a:r>
          </a:p>
        </p:txBody>
      </p:sp>
      <p:graphicFrame>
        <p:nvGraphicFramePr>
          <p:cNvPr id="6" name="Grafiek 5">
            <a:extLst>
              <a:ext uri="{FF2B5EF4-FFF2-40B4-BE49-F238E27FC236}">
                <a16:creationId xmlns:a16="http://schemas.microsoft.com/office/drawing/2014/main" id="{AA72E0AF-C5A7-6007-4CA5-B86095E188F8}"/>
              </a:ext>
            </a:extLst>
          </p:cNvPr>
          <p:cNvGraphicFramePr>
            <a:graphicFrameLocks/>
          </p:cNvGraphicFramePr>
          <p:nvPr>
            <p:extLst>
              <p:ext uri="{D42A27DB-BD31-4B8C-83A1-F6EECF244321}">
                <p14:modId xmlns:p14="http://schemas.microsoft.com/office/powerpoint/2010/main" val="2574293996"/>
              </p:ext>
            </p:extLst>
          </p:nvPr>
        </p:nvGraphicFramePr>
        <p:xfrm>
          <a:off x="838200" y="1825624"/>
          <a:ext cx="7181170" cy="4351337"/>
        </p:xfrm>
        <a:graphic>
          <a:graphicData uri="http://schemas.openxmlformats.org/drawingml/2006/chart">
            <c:chart xmlns:c="http://schemas.openxmlformats.org/drawingml/2006/chart" xmlns:r="http://schemas.openxmlformats.org/officeDocument/2006/relationships" r:id="rId5"/>
          </a:graphicData>
        </a:graphic>
      </p:graphicFrame>
      <p:sp>
        <p:nvSpPr>
          <p:cNvPr id="7" name="Tijdelijke aanduiding voor inhoud 2">
            <a:extLst>
              <a:ext uri="{FF2B5EF4-FFF2-40B4-BE49-F238E27FC236}">
                <a16:creationId xmlns:a16="http://schemas.microsoft.com/office/drawing/2014/main" id="{82EF2C1A-9321-B034-1FBE-098DF953D873}"/>
              </a:ext>
            </a:extLst>
          </p:cNvPr>
          <p:cNvSpPr>
            <a:spLocks noGrp="1"/>
          </p:cNvSpPr>
          <p:nvPr>
            <p:ph idx="1"/>
          </p:nvPr>
        </p:nvSpPr>
        <p:spPr>
          <a:xfrm>
            <a:off x="8112124" y="1825625"/>
            <a:ext cx="3241675" cy="4351338"/>
          </a:xfrm>
        </p:spPr>
        <p:txBody>
          <a:bodyPr>
            <a:normAutofit/>
          </a:bodyPr>
          <a:lstStyle/>
          <a:p>
            <a:r>
              <a:rPr lang="nl-NL" sz="2400" dirty="0">
                <a:solidFill>
                  <a:srgbClr val="283C62"/>
                </a:solidFill>
                <a:latin typeface="Helvetica" panose="020B0604020202020204" pitchFamily="34" charset="0"/>
                <a:cs typeface="Helvetica" panose="020B0604020202020204" pitchFamily="34" charset="0"/>
              </a:rPr>
              <a:t>Verlies collectief: YACHT</a:t>
            </a:r>
          </a:p>
          <a:p>
            <a:r>
              <a:rPr lang="nl-NL" sz="2400" dirty="0">
                <a:solidFill>
                  <a:srgbClr val="283C62"/>
                </a:solidFill>
                <a:latin typeface="Helvetica" panose="020B0604020202020204" pitchFamily="34" charset="0"/>
                <a:cs typeface="Helvetica" panose="020B0604020202020204" pitchFamily="34" charset="0"/>
              </a:rPr>
              <a:t>Dalende aantal in lijn met terugloop verenigingen in NL algemeen</a:t>
            </a:r>
          </a:p>
          <a:p>
            <a:pPr marL="0" indent="0">
              <a:buNone/>
            </a:pPr>
            <a:endParaRPr lang="nl-NL" sz="2400" dirty="0">
              <a:solidFill>
                <a:srgbClr val="283C62"/>
              </a:solidFill>
              <a:latin typeface="Helvetica" panose="020B0604020202020204" pitchFamily="34" charset="0"/>
              <a:cs typeface="Helvetica" panose="020B0604020202020204" pitchFamily="34" charset="0"/>
            </a:endParaRPr>
          </a:p>
          <a:p>
            <a:pPr>
              <a:buFont typeface="Wingdings" panose="05000000000000000000" pitchFamily="2" charset="2"/>
              <a:buChar char="à"/>
            </a:pPr>
            <a:r>
              <a:rPr lang="nl-NL" sz="2400" dirty="0">
                <a:solidFill>
                  <a:srgbClr val="283C62"/>
                </a:solidFill>
                <a:latin typeface="Helvetica" panose="020B0604020202020204" pitchFamily="34" charset="0"/>
                <a:cs typeface="Helvetica" panose="020B0604020202020204" pitchFamily="34" charset="0"/>
                <a:sym typeface="Wingdings" panose="05000000000000000000" pitchFamily="2" charset="2"/>
              </a:rPr>
              <a:t>Curve omdraaien!</a:t>
            </a:r>
          </a:p>
          <a:p>
            <a:pPr>
              <a:buFont typeface="Wingdings" panose="05000000000000000000" pitchFamily="2" charset="2"/>
              <a:buChar char="à"/>
            </a:pPr>
            <a:r>
              <a:rPr lang="nl-NL" sz="2400" dirty="0">
                <a:solidFill>
                  <a:srgbClr val="283C62"/>
                </a:solidFill>
                <a:latin typeface="Helvetica" panose="020B0604020202020204" pitchFamily="34" charset="0"/>
                <a:cs typeface="Helvetica" panose="020B0604020202020204" pitchFamily="34" charset="0"/>
                <a:sym typeface="Wingdings" panose="05000000000000000000" pitchFamily="2" charset="2"/>
              </a:rPr>
              <a:t>Groeien onafhankelijk van KIVI bureau</a:t>
            </a:r>
            <a:endParaRPr lang="nl-NL" sz="2400" dirty="0">
              <a:solidFill>
                <a:srgbClr val="283C6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885728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YKE – Financieel jaaroverzicht 2023</a:t>
            </a: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6" name="Tijdelijke aanduiding voor inhoud 2">
            <a:extLst>
              <a:ext uri="{FF2B5EF4-FFF2-40B4-BE49-F238E27FC236}">
                <a16:creationId xmlns:a16="http://schemas.microsoft.com/office/drawing/2014/main" id="{0F510245-A97F-E700-CDFF-8F31462A0AE1}"/>
              </a:ext>
            </a:extLst>
          </p:cNvPr>
          <p:cNvSpPr txBox="1">
            <a:spLocks/>
          </p:cNvSpPr>
          <p:nvPr/>
        </p:nvSpPr>
        <p:spPr>
          <a:xfrm>
            <a:off x="8112124" y="1825625"/>
            <a:ext cx="32416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283C62"/>
                </a:solidFill>
                <a:latin typeface="Helvetica" panose="020B0604020202020204" pitchFamily="34" charset="0"/>
                <a:cs typeface="Helvetica" panose="020B0604020202020204" pitchFamily="34" charset="0"/>
              </a:rPr>
              <a:t>Staat van baten</a:t>
            </a:r>
          </a:p>
          <a:p>
            <a:pPr marL="0" indent="0">
              <a:buNone/>
            </a:pPr>
            <a:r>
              <a:rPr lang="nl-NL" sz="2400" dirty="0">
                <a:solidFill>
                  <a:srgbClr val="008A00"/>
                </a:solidFill>
                <a:latin typeface="Helvetica" panose="020B0604020202020204" pitchFamily="34" charset="0"/>
                <a:cs typeface="Helvetica" panose="020B0604020202020204" pitchFamily="34" charset="0"/>
              </a:rPr>
              <a:t>+ </a:t>
            </a:r>
            <a:r>
              <a:rPr lang="nl-NL" sz="2400" dirty="0">
                <a:solidFill>
                  <a:srgbClr val="008A00"/>
                </a:solidFill>
                <a:latin typeface="Helvetica" panose="020B0604020202020204" pitchFamily="34" charset="0"/>
                <a:ea typeface="HGGothicE" panose="020B0400000000000000" pitchFamily="49" charset="-128"/>
                <a:cs typeface="Helvetica" panose="020B0604020202020204" pitchFamily="34" charset="0"/>
              </a:rPr>
              <a:t>€ 3</a:t>
            </a:r>
            <a:r>
              <a:rPr lang="nl-NL" sz="2400" dirty="0">
                <a:solidFill>
                  <a:srgbClr val="008A00"/>
                </a:solidFill>
                <a:latin typeface="Helvetica" panose="020B0604020202020204" pitchFamily="34" charset="0"/>
                <a:cs typeface="Helvetica" panose="020B0604020202020204" pitchFamily="34" charset="0"/>
              </a:rPr>
              <a:t>84,90</a:t>
            </a:r>
          </a:p>
        </p:txBody>
      </p:sp>
      <p:pic>
        <p:nvPicPr>
          <p:cNvPr id="8" name="Afbeelding 7">
            <a:extLst>
              <a:ext uri="{FF2B5EF4-FFF2-40B4-BE49-F238E27FC236}">
                <a16:creationId xmlns:a16="http://schemas.microsoft.com/office/drawing/2014/main" id="{FFE4A11C-E650-C80F-1B42-ABE5A9950E4C}"/>
              </a:ext>
            </a:extLst>
          </p:cNvPr>
          <p:cNvPicPr>
            <a:picLocks noChangeAspect="1"/>
          </p:cNvPicPr>
          <p:nvPr/>
        </p:nvPicPr>
        <p:blipFill>
          <a:blip r:embed="rId5"/>
          <a:stretch>
            <a:fillRect/>
          </a:stretch>
        </p:blipFill>
        <p:spPr>
          <a:xfrm>
            <a:off x="889906" y="1509623"/>
            <a:ext cx="5198817" cy="5370679"/>
          </a:xfrm>
          <a:prstGeom prst="rect">
            <a:avLst/>
          </a:prstGeom>
        </p:spPr>
      </p:pic>
    </p:spTree>
    <p:extLst>
      <p:ext uri="{BB962C8B-B14F-4D97-AF65-F5344CB8AC3E}">
        <p14:creationId xmlns:p14="http://schemas.microsoft.com/office/powerpoint/2010/main" val="23921463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YKE – Financieel jaaroverzicht 2023</a:t>
            </a: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6" name="Tijdelijke aanduiding voor inhoud 2">
            <a:extLst>
              <a:ext uri="{FF2B5EF4-FFF2-40B4-BE49-F238E27FC236}">
                <a16:creationId xmlns:a16="http://schemas.microsoft.com/office/drawing/2014/main" id="{0F510245-A97F-E700-CDFF-8F31462A0AE1}"/>
              </a:ext>
            </a:extLst>
          </p:cNvPr>
          <p:cNvSpPr txBox="1">
            <a:spLocks/>
          </p:cNvSpPr>
          <p:nvPr/>
        </p:nvSpPr>
        <p:spPr>
          <a:xfrm>
            <a:off x="8112124" y="1825625"/>
            <a:ext cx="32416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283C62"/>
                </a:solidFill>
                <a:latin typeface="Helvetica" panose="020B0604020202020204" pitchFamily="34" charset="0"/>
                <a:cs typeface="Helvetica" panose="020B0604020202020204" pitchFamily="34" charset="0"/>
              </a:rPr>
              <a:t>Balans 2023</a:t>
            </a:r>
          </a:p>
          <a:p>
            <a:pPr marL="0" indent="0">
              <a:buNone/>
            </a:pPr>
            <a:endParaRPr lang="nl-NL" sz="2400" dirty="0">
              <a:solidFill>
                <a:srgbClr val="283C62"/>
              </a:solidFill>
              <a:latin typeface="Helvetica" panose="020B0604020202020204" pitchFamily="34" charset="0"/>
              <a:cs typeface="Helvetica" panose="020B0604020202020204" pitchFamily="34" charset="0"/>
            </a:endParaRPr>
          </a:p>
          <a:p>
            <a:endParaRPr lang="nl-NL" sz="2400" dirty="0">
              <a:solidFill>
                <a:srgbClr val="283C62"/>
              </a:solidFill>
              <a:latin typeface="Helvetica" panose="020B0604020202020204" pitchFamily="34" charset="0"/>
              <a:cs typeface="Helvetica" panose="020B0604020202020204" pitchFamily="34" charset="0"/>
            </a:endParaRPr>
          </a:p>
          <a:p>
            <a:pPr marL="0" indent="0">
              <a:buNone/>
            </a:pPr>
            <a:r>
              <a:rPr lang="nl-NL" sz="2400" dirty="0">
                <a:solidFill>
                  <a:srgbClr val="283C62"/>
                </a:solidFill>
                <a:latin typeface="Helvetica" panose="020B0604020202020204" pitchFamily="34" charset="0"/>
                <a:cs typeface="Helvetica" panose="020B0604020202020204" pitchFamily="34" charset="0"/>
                <a:sym typeface="Wingdings" panose="05000000000000000000" pitchFamily="2" charset="2"/>
              </a:rPr>
              <a:t> Voldoende in kas om samen mooie dingen te doen!</a:t>
            </a:r>
            <a:endParaRPr lang="nl-NL" sz="2400" dirty="0">
              <a:solidFill>
                <a:srgbClr val="283C62"/>
              </a:solidFill>
              <a:latin typeface="Helvetica" panose="020B0604020202020204" pitchFamily="34" charset="0"/>
              <a:cs typeface="Helvetica" panose="020B0604020202020204" pitchFamily="34" charset="0"/>
            </a:endParaRPr>
          </a:p>
        </p:txBody>
      </p:sp>
      <p:pic>
        <p:nvPicPr>
          <p:cNvPr id="8" name="Afbeelding 7">
            <a:extLst>
              <a:ext uri="{FF2B5EF4-FFF2-40B4-BE49-F238E27FC236}">
                <a16:creationId xmlns:a16="http://schemas.microsoft.com/office/drawing/2014/main" id="{168DCFA9-F320-DBDE-0A9C-7AB491235D77}"/>
              </a:ext>
            </a:extLst>
          </p:cNvPr>
          <p:cNvPicPr>
            <a:picLocks noChangeAspect="1"/>
          </p:cNvPicPr>
          <p:nvPr/>
        </p:nvPicPr>
        <p:blipFill>
          <a:blip r:embed="rId5"/>
          <a:stretch>
            <a:fillRect/>
          </a:stretch>
        </p:blipFill>
        <p:spPr>
          <a:xfrm>
            <a:off x="777910" y="1825625"/>
            <a:ext cx="6530906" cy="4465707"/>
          </a:xfrm>
          <a:prstGeom prst="rect">
            <a:avLst/>
          </a:prstGeom>
        </p:spPr>
      </p:pic>
      <p:sp>
        <p:nvSpPr>
          <p:cNvPr id="3" name="Rechthoek: afgeronde hoeken 2">
            <a:extLst>
              <a:ext uri="{FF2B5EF4-FFF2-40B4-BE49-F238E27FC236}">
                <a16:creationId xmlns:a16="http://schemas.microsoft.com/office/drawing/2014/main" id="{8E196258-FCE4-D029-B59A-6EB972FC8C31}"/>
              </a:ext>
            </a:extLst>
          </p:cNvPr>
          <p:cNvSpPr/>
          <p:nvPr/>
        </p:nvSpPr>
        <p:spPr>
          <a:xfrm rot="20746740">
            <a:off x="4699881" y="1321237"/>
            <a:ext cx="3241675" cy="799379"/>
          </a:xfrm>
          <a:prstGeom prst="roundRect">
            <a:avLst/>
          </a:prstGeom>
          <a:noFill/>
          <a:ln w="57150">
            <a:solidFill>
              <a:srgbClr val="008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008A00"/>
                </a:solidFill>
                <a:latin typeface="Helvetica" panose="020B0604020202020204" pitchFamily="34" charset="0"/>
                <a:cs typeface="Helvetica" panose="020B0604020202020204" pitchFamily="34" charset="0"/>
              </a:rPr>
              <a:t>GOEDGEKEURD</a:t>
            </a:r>
          </a:p>
        </p:txBody>
      </p:sp>
    </p:spTree>
    <p:extLst>
      <p:ext uri="{BB962C8B-B14F-4D97-AF65-F5344CB8AC3E}">
        <p14:creationId xmlns:p14="http://schemas.microsoft.com/office/powerpoint/2010/main" val="9776970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0966704" cy="1325563"/>
          </a:xfrm>
        </p:spPr>
        <p:txBody>
          <a:bodyPr/>
          <a:lstStyle/>
          <a:p>
            <a:r>
              <a:rPr lang="nl-NL" dirty="0">
                <a:solidFill>
                  <a:srgbClr val="283C62"/>
                </a:solidFill>
                <a:latin typeface="Helvetica" panose="020B0604020202020204" pitchFamily="34" charset="0"/>
                <a:cs typeface="Helvetica" panose="020B0604020202020204" pitchFamily="34" charset="0"/>
              </a:rPr>
              <a:t>Uitdagingen YKE</a:t>
            </a:r>
          </a:p>
        </p:txBody>
      </p:sp>
      <p:sp>
        <p:nvSpPr>
          <p:cNvPr id="8" name="Tijdelijke aanduiding voor inhoud 6">
            <a:extLst>
              <a:ext uri="{FF2B5EF4-FFF2-40B4-BE49-F238E27FC236}">
                <a16:creationId xmlns:a16="http://schemas.microsoft.com/office/drawing/2014/main" id="{96CE2572-6E98-8C18-6C09-55E5861F5CC6}"/>
              </a:ext>
            </a:extLst>
          </p:cNvPr>
          <p:cNvSpPr>
            <a:spLocks noGrp="1"/>
          </p:cNvSpPr>
          <p:nvPr>
            <p:ph idx="1"/>
          </p:nvPr>
        </p:nvSpPr>
        <p:spPr>
          <a:xfrm>
            <a:off x="0" y="5454086"/>
            <a:ext cx="10515600" cy="1397779"/>
          </a:xfrm>
        </p:spPr>
        <p:txBody>
          <a:bodyPr>
            <a:normAutofit fontScale="70000" lnSpcReduction="20000"/>
          </a:bodyPr>
          <a:lstStyle/>
          <a:p>
            <a:pPr marL="0" indent="0">
              <a:buNone/>
            </a:pPr>
            <a:r>
              <a:rPr lang="nl-NL" dirty="0">
                <a:solidFill>
                  <a:srgbClr val="283C62"/>
                </a:solidFill>
              </a:rPr>
              <a:t>3 stemmingen:</a:t>
            </a:r>
          </a:p>
          <a:p>
            <a:pPr marL="0" indent="0">
              <a:buNone/>
            </a:pPr>
            <a:r>
              <a:rPr lang="nl-NL" dirty="0">
                <a:solidFill>
                  <a:srgbClr val="283C62"/>
                </a:solidFill>
              </a:rPr>
              <a:t>- Nieuwe YKE structuur</a:t>
            </a:r>
          </a:p>
          <a:p>
            <a:pPr marL="0" indent="0">
              <a:buNone/>
            </a:pPr>
            <a:r>
              <a:rPr lang="nl-NL" dirty="0">
                <a:solidFill>
                  <a:srgbClr val="283C62"/>
                </a:solidFill>
              </a:rPr>
              <a:t>- Nieuwe YKE activiteitgroepen</a:t>
            </a:r>
          </a:p>
          <a:p>
            <a:pPr marL="0" indent="0">
              <a:buNone/>
            </a:pPr>
            <a:r>
              <a:rPr lang="nl-NL" dirty="0">
                <a:solidFill>
                  <a:srgbClr val="283C62"/>
                </a:solidFill>
              </a:rPr>
              <a:t>- Statusladder YKE leden</a:t>
            </a:r>
          </a:p>
        </p:txBody>
      </p:sp>
      <p:pic>
        <p:nvPicPr>
          <p:cNvPr id="10" name="Graphic 9" descr="Persoon met een idee met effen opvulling">
            <a:extLst>
              <a:ext uri="{FF2B5EF4-FFF2-40B4-BE49-F238E27FC236}">
                <a16:creationId xmlns:a16="http://schemas.microsoft.com/office/drawing/2014/main" id="{F3B7F8CF-FBBD-2267-DEAB-320843ADE1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3833" y="2914882"/>
            <a:ext cx="1555696" cy="1555696"/>
          </a:xfrm>
          <a:prstGeom prst="rect">
            <a:avLst/>
          </a:prstGeom>
        </p:spPr>
      </p:pic>
      <p:pic>
        <p:nvPicPr>
          <p:cNvPr id="11" name="Graphic 10" descr="Verbindingen met effen opvulling">
            <a:extLst>
              <a:ext uri="{FF2B5EF4-FFF2-40B4-BE49-F238E27FC236}">
                <a16:creationId xmlns:a16="http://schemas.microsoft.com/office/drawing/2014/main" id="{08BCAE0C-98A3-3E4C-212F-11061E7E21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9228" y="1395011"/>
            <a:ext cx="3243679" cy="3243679"/>
          </a:xfrm>
          <a:prstGeom prst="rect">
            <a:avLst/>
          </a:prstGeom>
        </p:spPr>
      </p:pic>
      <p:pic>
        <p:nvPicPr>
          <p:cNvPr id="14" name="Graphic 13" descr="Vergadering met effen opvulling">
            <a:extLst>
              <a:ext uri="{FF2B5EF4-FFF2-40B4-BE49-F238E27FC236}">
                <a16:creationId xmlns:a16="http://schemas.microsoft.com/office/drawing/2014/main" id="{C90FBF20-A31C-30EE-ED41-5E7912E2B8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74215" y="2914882"/>
            <a:ext cx="1555696" cy="1555696"/>
          </a:xfrm>
          <a:prstGeom prst="rect">
            <a:avLst/>
          </a:prstGeom>
        </p:spPr>
      </p:pic>
      <p:sp>
        <p:nvSpPr>
          <p:cNvPr id="15" name="Tekstvak 14">
            <a:extLst>
              <a:ext uri="{FF2B5EF4-FFF2-40B4-BE49-F238E27FC236}">
                <a16:creationId xmlns:a16="http://schemas.microsoft.com/office/drawing/2014/main" id="{649D6D6B-D009-67F3-B2B0-79272A15A23A}"/>
              </a:ext>
            </a:extLst>
          </p:cNvPr>
          <p:cNvSpPr txBox="1"/>
          <p:nvPr/>
        </p:nvSpPr>
        <p:spPr>
          <a:xfrm>
            <a:off x="0" y="2276475"/>
            <a:ext cx="4043363" cy="400110"/>
          </a:xfrm>
          <a:prstGeom prst="rect">
            <a:avLst/>
          </a:prstGeom>
          <a:noFill/>
        </p:spPr>
        <p:txBody>
          <a:bodyPr wrap="square" rtlCol="0">
            <a:spAutoFit/>
          </a:bodyPr>
          <a:lstStyle/>
          <a:p>
            <a:pPr algn="ctr"/>
            <a:r>
              <a:rPr lang="nl-NL" sz="2000" b="1" dirty="0">
                <a:solidFill>
                  <a:srgbClr val="283C62"/>
                </a:solidFill>
              </a:rPr>
              <a:t>Gebruik van expertise van YKE leden</a:t>
            </a:r>
          </a:p>
        </p:txBody>
      </p:sp>
      <p:sp>
        <p:nvSpPr>
          <p:cNvPr id="17" name="Tekstvak 16">
            <a:extLst>
              <a:ext uri="{FF2B5EF4-FFF2-40B4-BE49-F238E27FC236}">
                <a16:creationId xmlns:a16="http://schemas.microsoft.com/office/drawing/2014/main" id="{408DC33F-07C9-BA26-A12F-406E741F03AB}"/>
              </a:ext>
            </a:extLst>
          </p:cNvPr>
          <p:cNvSpPr txBox="1"/>
          <p:nvPr/>
        </p:nvSpPr>
        <p:spPr>
          <a:xfrm>
            <a:off x="8112125" y="2276042"/>
            <a:ext cx="4079876" cy="400110"/>
          </a:xfrm>
          <a:prstGeom prst="rect">
            <a:avLst/>
          </a:prstGeom>
          <a:noFill/>
        </p:spPr>
        <p:txBody>
          <a:bodyPr wrap="square">
            <a:spAutoFit/>
          </a:bodyPr>
          <a:lstStyle/>
          <a:p>
            <a:pPr algn="ctr"/>
            <a:r>
              <a:rPr lang="nl-NL" sz="2000" b="1" dirty="0">
                <a:solidFill>
                  <a:srgbClr val="283C62"/>
                </a:solidFill>
              </a:rPr>
              <a:t>Betrokkenheid van YKE leden</a:t>
            </a:r>
          </a:p>
        </p:txBody>
      </p:sp>
      <p:sp>
        <p:nvSpPr>
          <p:cNvPr id="19" name="Tekstvak 18">
            <a:extLst>
              <a:ext uri="{FF2B5EF4-FFF2-40B4-BE49-F238E27FC236}">
                <a16:creationId xmlns:a16="http://schemas.microsoft.com/office/drawing/2014/main" id="{2A19A5A8-A0E9-E9FB-09E5-6D5287F9526D}"/>
              </a:ext>
            </a:extLst>
          </p:cNvPr>
          <p:cNvSpPr txBox="1"/>
          <p:nvPr/>
        </p:nvSpPr>
        <p:spPr>
          <a:xfrm>
            <a:off x="4043362" y="4581525"/>
            <a:ext cx="4068763" cy="923330"/>
          </a:xfrm>
          <a:prstGeom prst="rect">
            <a:avLst/>
          </a:prstGeom>
          <a:noFill/>
        </p:spPr>
        <p:txBody>
          <a:bodyPr wrap="square">
            <a:spAutoFit/>
          </a:bodyPr>
          <a:lstStyle/>
          <a:p>
            <a:pPr algn="ctr"/>
            <a:r>
              <a:rPr lang="nl-NL" b="1" dirty="0">
                <a:solidFill>
                  <a:srgbClr val="283C62"/>
                </a:solidFill>
              </a:rPr>
              <a:t>Opgebouwde netwerk tijdens YKE lidmaatschap behouden, ook ná YKE lidmaatschap</a:t>
            </a:r>
          </a:p>
        </p:txBody>
      </p:sp>
    </p:spTree>
    <p:extLst>
      <p:ext uri="{BB962C8B-B14F-4D97-AF65-F5344CB8AC3E}">
        <p14:creationId xmlns:p14="http://schemas.microsoft.com/office/powerpoint/2010/main" val="95657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rPr>
              <a:t>Nieuwe YKE structuur</a:t>
            </a:r>
          </a:p>
        </p:txBody>
      </p:sp>
      <p:sp>
        <p:nvSpPr>
          <p:cNvPr id="2" name="Rechthoek: afgeronde hoeken 1">
            <a:extLst>
              <a:ext uri="{FF2B5EF4-FFF2-40B4-BE49-F238E27FC236}">
                <a16:creationId xmlns:a16="http://schemas.microsoft.com/office/drawing/2014/main" id="{99C3D98C-F7E6-F2DC-D66F-D0D42CD98EF0}"/>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19:05</a:t>
            </a:r>
          </a:p>
        </p:txBody>
      </p:sp>
    </p:spTree>
    <p:extLst>
      <p:ext uri="{BB962C8B-B14F-4D97-AF65-F5344CB8AC3E}">
        <p14:creationId xmlns:p14="http://schemas.microsoft.com/office/powerpoint/2010/main" val="58592973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7" name="Afbeelding 6">
            <a:extLst>
              <a:ext uri="{FF2B5EF4-FFF2-40B4-BE49-F238E27FC236}">
                <a16:creationId xmlns:a16="http://schemas.microsoft.com/office/drawing/2014/main" id="{6C1E5A2A-A295-7762-DB55-D7E414FA7608}"/>
              </a:ext>
            </a:extLst>
          </p:cNvPr>
          <p:cNvPicPr>
            <a:picLocks noChangeAspect="1"/>
          </p:cNvPicPr>
          <p:nvPr/>
        </p:nvPicPr>
        <p:blipFill rotWithShape="1">
          <a:blip r:embed="rId4">
            <a:clrChange>
              <a:clrFrom>
                <a:srgbClr val="FFFFFF"/>
              </a:clrFrom>
              <a:clrTo>
                <a:srgbClr val="FFFFFF">
                  <a:alpha val="0"/>
                </a:srgbClr>
              </a:clrTo>
            </a:clrChange>
          </a:blip>
          <a:srcRect l="1538" r="1569" b="4114"/>
          <a:stretch/>
        </p:blipFill>
        <p:spPr>
          <a:xfrm>
            <a:off x="197956" y="874092"/>
            <a:ext cx="7914169" cy="5109816"/>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12" name="Tekstvak 11">
            <a:extLst>
              <a:ext uri="{FF2B5EF4-FFF2-40B4-BE49-F238E27FC236}">
                <a16:creationId xmlns:a16="http://schemas.microsoft.com/office/drawing/2014/main" id="{B96CF277-69CF-8C2F-9A13-9C6561FAE0C2}"/>
              </a:ext>
            </a:extLst>
          </p:cNvPr>
          <p:cNvSpPr txBox="1"/>
          <p:nvPr/>
        </p:nvSpPr>
        <p:spPr>
          <a:xfrm>
            <a:off x="8112125" y="1997839"/>
            <a:ext cx="4079875" cy="2862322"/>
          </a:xfrm>
          <a:prstGeom prst="rect">
            <a:avLst/>
          </a:prstGeom>
          <a:noFill/>
        </p:spPr>
        <p:txBody>
          <a:bodyPr wrap="square">
            <a:spAutoFit/>
          </a:bodyPr>
          <a:lstStyle/>
          <a:p>
            <a:r>
              <a:rPr lang="nl-NL" sz="2000" b="1" dirty="0">
                <a:solidFill>
                  <a:srgbClr val="283C62"/>
                </a:solidFill>
                <a:latin typeface="Helvetica" panose="020B0604020202020204" pitchFamily="34" charset="0"/>
                <a:cs typeface="Helvetica" panose="020B0604020202020204" pitchFamily="34" charset="0"/>
              </a:rPr>
              <a:t>10 Clusters:</a:t>
            </a: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Young Engineers</a:t>
            </a: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Expats &amp; </a:t>
            </a:r>
            <a:r>
              <a:rPr lang="nl-NL" sz="1600" dirty="0" err="1">
                <a:solidFill>
                  <a:srgbClr val="283C62"/>
                </a:solidFill>
                <a:latin typeface="Helvetica" panose="020B0604020202020204" pitchFamily="34" charset="0"/>
                <a:cs typeface="Helvetica" panose="020B0604020202020204" pitchFamily="34" charset="0"/>
              </a:rPr>
              <a:t>Inclusivity</a:t>
            </a:r>
            <a:endParaRPr lang="nl-NL" sz="16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IT, </a:t>
            </a:r>
            <a:r>
              <a:rPr lang="nl-NL" sz="1600" dirty="0" err="1">
                <a:solidFill>
                  <a:srgbClr val="283C62"/>
                </a:solidFill>
                <a:latin typeface="Helvetica" panose="020B0604020202020204" pitchFamily="34" charset="0"/>
                <a:cs typeface="Helvetica" panose="020B0604020202020204" pitchFamily="34" charset="0"/>
              </a:rPr>
              <a:t>Machinery</a:t>
            </a:r>
            <a:r>
              <a:rPr lang="nl-NL" sz="1600" dirty="0">
                <a:solidFill>
                  <a:srgbClr val="283C62"/>
                </a:solidFill>
                <a:latin typeface="Helvetica" panose="020B0604020202020204" pitchFamily="34" charset="0"/>
                <a:cs typeface="Helvetica" panose="020B0604020202020204" pitchFamily="34" charset="0"/>
              </a:rPr>
              <a:t> &amp; Systems</a:t>
            </a: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Built Environment</a:t>
            </a: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Energy &amp; </a:t>
            </a:r>
            <a:r>
              <a:rPr lang="nl-NL" sz="1600" dirty="0" err="1">
                <a:solidFill>
                  <a:srgbClr val="283C62"/>
                </a:solidFill>
                <a:latin typeface="Helvetica" panose="020B0604020202020204" pitchFamily="34" charset="0"/>
                <a:cs typeface="Helvetica" panose="020B0604020202020204" pitchFamily="34" charset="0"/>
              </a:rPr>
              <a:t>Renewables</a:t>
            </a:r>
            <a:endParaRPr lang="nl-NL" sz="16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600" dirty="0" err="1">
                <a:solidFill>
                  <a:srgbClr val="283C62"/>
                </a:solidFill>
                <a:latin typeface="Helvetica" panose="020B0604020202020204" pitchFamily="34" charset="0"/>
                <a:cs typeface="Helvetica" panose="020B0604020202020204" pitchFamily="34" charset="0"/>
              </a:rPr>
              <a:t>Mobility</a:t>
            </a:r>
            <a:r>
              <a:rPr lang="nl-NL" sz="1600" dirty="0">
                <a:solidFill>
                  <a:srgbClr val="283C62"/>
                </a:solidFill>
                <a:latin typeface="Helvetica" panose="020B0604020202020204" pitchFamily="34" charset="0"/>
                <a:cs typeface="Helvetica" panose="020B0604020202020204" pitchFamily="34" charset="0"/>
              </a:rPr>
              <a:t>, Transportation &amp; </a:t>
            </a:r>
            <a:r>
              <a:rPr lang="nl-NL" sz="1600" dirty="0" err="1">
                <a:solidFill>
                  <a:srgbClr val="283C62"/>
                </a:solidFill>
                <a:latin typeface="Helvetica" panose="020B0604020202020204" pitchFamily="34" charset="0"/>
                <a:cs typeface="Helvetica" panose="020B0604020202020204" pitchFamily="34" charset="0"/>
              </a:rPr>
              <a:t>Logistics</a:t>
            </a:r>
            <a:endParaRPr lang="nl-NL" sz="16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Chemical &amp; </a:t>
            </a:r>
            <a:r>
              <a:rPr lang="nl-NL" sz="1600" dirty="0" err="1">
                <a:solidFill>
                  <a:srgbClr val="283C62"/>
                </a:solidFill>
                <a:latin typeface="Helvetica" panose="020B0604020202020204" pitchFamily="34" charset="0"/>
                <a:cs typeface="Helvetica" panose="020B0604020202020204" pitchFamily="34" charset="0"/>
              </a:rPr>
              <a:t>Medical</a:t>
            </a:r>
            <a:r>
              <a:rPr lang="nl-NL" sz="1600" dirty="0">
                <a:solidFill>
                  <a:srgbClr val="283C62"/>
                </a:solidFill>
                <a:latin typeface="Helvetica" panose="020B0604020202020204" pitchFamily="34" charset="0"/>
                <a:cs typeface="Helvetica" panose="020B0604020202020204" pitchFamily="34" charset="0"/>
              </a:rPr>
              <a:t> Technology</a:t>
            </a:r>
          </a:p>
          <a:p>
            <a:pPr marL="285750" indent="-285750">
              <a:buFont typeface="Arial" panose="020B0604020202020204" pitchFamily="34" charset="0"/>
              <a:buChar char="•"/>
            </a:pPr>
            <a:r>
              <a:rPr lang="nl-NL" sz="1600" dirty="0" err="1">
                <a:solidFill>
                  <a:srgbClr val="283C62"/>
                </a:solidFill>
                <a:latin typeface="Helvetica" panose="020B0604020202020204" pitchFamily="34" charset="0"/>
                <a:cs typeface="Helvetica" panose="020B0604020202020204" pitchFamily="34" charset="0"/>
              </a:rPr>
              <a:t>Fundamental</a:t>
            </a:r>
            <a:r>
              <a:rPr lang="nl-NL" sz="1600" dirty="0">
                <a:solidFill>
                  <a:srgbClr val="283C62"/>
                </a:solidFill>
                <a:latin typeface="Helvetica" panose="020B0604020202020204" pitchFamily="34" charset="0"/>
                <a:cs typeface="Helvetica" panose="020B0604020202020204" pitchFamily="34" charset="0"/>
              </a:rPr>
              <a:t> Sciences &amp; Risk Control</a:t>
            </a:r>
          </a:p>
          <a:p>
            <a:pPr marL="285750" indent="-285750">
              <a:buFont typeface="Arial" panose="020B0604020202020204" pitchFamily="34" charset="0"/>
              <a:buChar char="•"/>
            </a:pPr>
            <a:r>
              <a:rPr lang="nl-NL" sz="1600" dirty="0">
                <a:solidFill>
                  <a:srgbClr val="283C62"/>
                </a:solidFill>
                <a:latin typeface="Helvetica" panose="020B0604020202020204" pitchFamily="34" charset="0"/>
                <a:cs typeface="Helvetica" panose="020B0604020202020204" pitchFamily="34" charset="0"/>
              </a:rPr>
              <a:t>Human Technology, Business &amp; Design</a:t>
            </a:r>
          </a:p>
          <a:p>
            <a:pPr marL="285750" indent="-285750">
              <a:buFont typeface="Arial" panose="020B0604020202020204" pitchFamily="34" charset="0"/>
              <a:buChar char="•"/>
            </a:pPr>
            <a:r>
              <a:rPr lang="nl-NL" sz="1600" dirty="0" err="1">
                <a:solidFill>
                  <a:srgbClr val="283C62"/>
                </a:solidFill>
                <a:latin typeface="Helvetica" panose="020B0604020202020204" pitchFamily="34" charset="0"/>
                <a:cs typeface="Helvetica" panose="020B0604020202020204" pitchFamily="34" charset="0"/>
              </a:rPr>
              <a:t>Defense</a:t>
            </a:r>
            <a:r>
              <a:rPr lang="nl-NL" sz="1600" dirty="0">
                <a:solidFill>
                  <a:srgbClr val="283C62"/>
                </a:solidFill>
                <a:latin typeface="Helvetica" panose="020B0604020202020204" pitchFamily="34" charset="0"/>
                <a:cs typeface="Helvetica" panose="020B0604020202020204" pitchFamily="34" charset="0"/>
              </a:rPr>
              <a:t> &amp; Security</a:t>
            </a:r>
          </a:p>
        </p:txBody>
      </p:sp>
    </p:spTree>
    <p:extLst>
      <p:ext uri="{BB962C8B-B14F-4D97-AF65-F5344CB8AC3E}">
        <p14:creationId xmlns:p14="http://schemas.microsoft.com/office/powerpoint/2010/main" val="20175372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pic>
        <p:nvPicPr>
          <p:cNvPr id="3074" name="Picture 2">
            <a:extLst>
              <a:ext uri="{FF2B5EF4-FFF2-40B4-BE49-F238E27FC236}">
                <a16:creationId xmlns:a16="http://schemas.microsoft.com/office/drawing/2014/main" id="{E8204ECE-40B7-AA8A-58FE-F8144EF8D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67" y="737410"/>
            <a:ext cx="52863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41415F3-D8C9-55AB-5AB3-C67A26DA7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66" y="3629727"/>
            <a:ext cx="52863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D5E9A58-1832-02AE-922F-EA4F06D9AB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558" y="737410"/>
            <a:ext cx="52863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ye conference hannover2016">
            <a:extLst>
              <a:ext uri="{FF2B5EF4-FFF2-40B4-BE49-F238E27FC236}">
                <a16:creationId xmlns:a16="http://schemas.microsoft.com/office/drawing/2014/main" id="{F300BCD9-E7D2-D57F-875B-D41348843A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1" t="4254" b="25338"/>
          <a:stretch/>
        </p:blipFill>
        <p:spPr bwMode="auto">
          <a:xfrm>
            <a:off x="6241558" y="3629728"/>
            <a:ext cx="5286374" cy="21145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120FA5B-329D-E731-0B75-6A0DAFA97E7C}"/>
              </a:ext>
            </a:extLst>
          </p:cNvPr>
          <p:cNvSpPr txBox="1"/>
          <p:nvPr/>
        </p:nvSpPr>
        <p:spPr>
          <a:xfrm>
            <a:off x="6241558" y="5778254"/>
            <a:ext cx="5286374" cy="338554"/>
          </a:xfrm>
          <a:prstGeom prst="rect">
            <a:avLst/>
          </a:prstGeom>
          <a:noFill/>
        </p:spPr>
        <p:txBody>
          <a:bodyPr wrap="square">
            <a:spAutoFit/>
          </a:bodyPr>
          <a:lstStyle/>
          <a:p>
            <a:pPr algn="ctr"/>
            <a:r>
              <a:rPr lang="nl-NL" sz="1600" dirty="0">
                <a:solidFill>
                  <a:srgbClr val="283C62"/>
                </a:solidFill>
                <a:latin typeface="Helvetica" panose="020B0604020202020204" pitchFamily="34" charset="0"/>
                <a:cs typeface="Helvetica" panose="020B0604020202020204" pitchFamily="34" charset="0"/>
              </a:rPr>
              <a:t>EYE (European Young Engineers)</a:t>
            </a:r>
          </a:p>
        </p:txBody>
      </p:sp>
      <p:sp>
        <p:nvSpPr>
          <p:cNvPr id="3" name="Tekstvak 2">
            <a:extLst>
              <a:ext uri="{FF2B5EF4-FFF2-40B4-BE49-F238E27FC236}">
                <a16:creationId xmlns:a16="http://schemas.microsoft.com/office/drawing/2014/main" id="{F858AFC6-8E90-B67C-2C79-4F38FB11F784}"/>
              </a:ext>
            </a:extLst>
          </p:cNvPr>
          <p:cNvSpPr txBox="1"/>
          <p:nvPr/>
        </p:nvSpPr>
        <p:spPr>
          <a:xfrm>
            <a:off x="6241558" y="2903963"/>
            <a:ext cx="5286375" cy="338554"/>
          </a:xfrm>
          <a:prstGeom prst="rect">
            <a:avLst/>
          </a:prstGeom>
          <a:noFill/>
        </p:spPr>
        <p:txBody>
          <a:bodyPr wrap="square">
            <a:spAutoFit/>
          </a:bodyPr>
          <a:lstStyle/>
          <a:p>
            <a:pPr algn="ctr"/>
            <a:r>
              <a:rPr lang="nl-NL" sz="1600" dirty="0">
                <a:solidFill>
                  <a:srgbClr val="283C62"/>
                </a:solidFill>
                <a:latin typeface="Helvetica" panose="020B0604020202020204" pitchFamily="34" charset="0"/>
                <a:cs typeface="Helvetica" panose="020B0604020202020204" pitchFamily="34" charset="0"/>
              </a:rPr>
              <a:t>Ledenraad (KIVI)</a:t>
            </a:r>
          </a:p>
        </p:txBody>
      </p:sp>
      <p:sp>
        <p:nvSpPr>
          <p:cNvPr id="6" name="Tekstvak 5">
            <a:extLst>
              <a:ext uri="{FF2B5EF4-FFF2-40B4-BE49-F238E27FC236}">
                <a16:creationId xmlns:a16="http://schemas.microsoft.com/office/drawing/2014/main" id="{A36B2F23-45DE-5AD8-EEBF-5D7805C6E954}"/>
              </a:ext>
            </a:extLst>
          </p:cNvPr>
          <p:cNvSpPr txBox="1"/>
          <p:nvPr/>
        </p:nvSpPr>
        <p:spPr>
          <a:xfrm>
            <a:off x="664065" y="5778254"/>
            <a:ext cx="5286375" cy="338554"/>
          </a:xfrm>
          <a:prstGeom prst="rect">
            <a:avLst/>
          </a:prstGeom>
          <a:noFill/>
        </p:spPr>
        <p:txBody>
          <a:bodyPr wrap="square">
            <a:spAutoFit/>
          </a:bodyPr>
          <a:lstStyle/>
          <a:p>
            <a:pPr algn="ctr"/>
            <a:r>
              <a:rPr lang="nl-NL" sz="1600" dirty="0">
                <a:solidFill>
                  <a:srgbClr val="283C62"/>
                </a:solidFill>
                <a:latin typeface="Helvetica" panose="020B0604020202020204" pitchFamily="34" charset="0"/>
                <a:cs typeface="Helvetica" panose="020B0604020202020204" pitchFamily="34" charset="0"/>
              </a:rPr>
              <a:t>RWTM (Raad Wetenschap, Techniek &amp; Maatschappij)</a:t>
            </a:r>
          </a:p>
        </p:txBody>
      </p:sp>
      <p:sp>
        <p:nvSpPr>
          <p:cNvPr id="8" name="Tekstvak 7">
            <a:extLst>
              <a:ext uri="{FF2B5EF4-FFF2-40B4-BE49-F238E27FC236}">
                <a16:creationId xmlns:a16="http://schemas.microsoft.com/office/drawing/2014/main" id="{F5F8052B-0506-7644-04B9-7523690465E5}"/>
              </a:ext>
            </a:extLst>
          </p:cNvPr>
          <p:cNvSpPr txBox="1"/>
          <p:nvPr/>
        </p:nvSpPr>
        <p:spPr>
          <a:xfrm>
            <a:off x="664064" y="2903963"/>
            <a:ext cx="5286375" cy="338554"/>
          </a:xfrm>
          <a:prstGeom prst="rect">
            <a:avLst/>
          </a:prstGeom>
          <a:noFill/>
        </p:spPr>
        <p:txBody>
          <a:bodyPr wrap="square">
            <a:spAutoFit/>
          </a:bodyPr>
          <a:lstStyle/>
          <a:p>
            <a:pPr algn="ctr"/>
            <a:r>
              <a:rPr lang="nl-NL" sz="1600" dirty="0">
                <a:solidFill>
                  <a:srgbClr val="283C62"/>
                </a:solidFill>
                <a:latin typeface="Helvetica" panose="020B0604020202020204" pitchFamily="34" charset="0"/>
                <a:cs typeface="Helvetica" panose="020B0604020202020204" pitchFamily="34" charset="0"/>
              </a:rPr>
              <a:t>ROBL (Raad Opleiding, Beroep &amp; Loopbaan)</a:t>
            </a:r>
          </a:p>
        </p:txBody>
      </p:sp>
      <p:sp>
        <p:nvSpPr>
          <p:cNvPr id="9" name="Tekstvak 8">
            <a:extLst>
              <a:ext uri="{FF2B5EF4-FFF2-40B4-BE49-F238E27FC236}">
                <a16:creationId xmlns:a16="http://schemas.microsoft.com/office/drawing/2014/main" id="{9C9E343E-E574-1BB4-28D9-F955F30CA4B9}"/>
              </a:ext>
            </a:extLst>
          </p:cNvPr>
          <p:cNvSpPr txBox="1"/>
          <p:nvPr/>
        </p:nvSpPr>
        <p:spPr>
          <a:xfrm>
            <a:off x="0" y="168650"/>
            <a:ext cx="12191999" cy="400110"/>
          </a:xfrm>
          <a:prstGeom prst="rect">
            <a:avLst/>
          </a:prstGeom>
          <a:noFill/>
        </p:spPr>
        <p:txBody>
          <a:bodyPr wrap="square">
            <a:spAutoFit/>
          </a:bodyPr>
          <a:lstStyle/>
          <a:p>
            <a:pPr algn="ctr"/>
            <a:r>
              <a:rPr lang="nl-NL" sz="2000" b="1" dirty="0">
                <a:solidFill>
                  <a:srgbClr val="283C62"/>
                </a:solidFill>
                <a:latin typeface="Helvetica" panose="020B0604020202020204" pitchFamily="34" charset="0"/>
                <a:cs typeface="Helvetica" panose="020B0604020202020204" pitchFamily="34" charset="0"/>
              </a:rPr>
              <a:t>4 Raden:</a:t>
            </a:r>
          </a:p>
        </p:txBody>
      </p:sp>
    </p:spTree>
    <p:extLst>
      <p:ext uri="{BB962C8B-B14F-4D97-AF65-F5344CB8AC3E}">
        <p14:creationId xmlns:p14="http://schemas.microsoft.com/office/powerpoint/2010/main" val="36775519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7" name="Tijdelijke aanduiding voor inhoud 6">
            <a:extLst>
              <a:ext uri="{FF2B5EF4-FFF2-40B4-BE49-F238E27FC236}">
                <a16:creationId xmlns:a16="http://schemas.microsoft.com/office/drawing/2014/main" id="{62ADAFA5-374F-880D-8C93-F7AEE715138E}"/>
              </a:ext>
            </a:extLst>
          </p:cNvPr>
          <p:cNvSpPr>
            <a:spLocks noGrp="1"/>
          </p:cNvSpPr>
          <p:nvPr>
            <p:ph idx="1"/>
          </p:nvPr>
        </p:nvSpPr>
        <p:spPr/>
        <p:txBody>
          <a:bodyPr/>
          <a:lstStyle/>
          <a:p>
            <a:r>
              <a:rPr lang="nl-NL" dirty="0">
                <a:solidFill>
                  <a:srgbClr val="283C62"/>
                </a:solidFill>
              </a:rPr>
              <a:t>Actieve leden en Bestuursleden zijn weinig bezig met eigen expertise</a:t>
            </a:r>
          </a:p>
          <a:p>
            <a:r>
              <a:rPr lang="nl-NL" dirty="0">
                <a:solidFill>
                  <a:srgbClr val="283C62"/>
                </a:solidFill>
              </a:rPr>
              <a:t>Actieve leden en Bestuursleden krijgen geen voordelen uit het extra werk dat ze verzetten voor de afdeling</a:t>
            </a:r>
          </a:p>
          <a:p>
            <a:r>
              <a:rPr lang="nl-NL" dirty="0">
                <a:solidFill>
                  <a:srgbClr val="283C62"/>
                </a:solidFill>
              </a:rPr>
              <a:t>Bestuur is voornamelijk bezig met organiseren</a:t>
            </a:r>
          </a:p>
          <a:p>
            <a:endParaRPr lang="nl-NL" dirty="0">
              <a:solidFill>
                <a:srgbClr val="283C62"/>
              </a:solidFill>
            </a:endParaRPr>
          </a:p>
          <a:p>
            <a:pPr>
              <a:buFont typeface="Wingdings" panose="05000000000000000000" pitchFamily="2" charset="2"/>
              <a:buChar char="à"/>
            </a:pPr>
            <a:r>
              <a:rPr lang="nl-NL" dirty="0">
                <a:solidFill>
                  <a:srgbClr val="283C62"/>
                </a:solidFill>
                <a:sym typeface="Wingdings" panose="05000000000000000000" pitchFamily="2" charset="2"/>
              </a:rPr>
              <a:t>YKE vindt dit onrechtvaardig en onjuist; in deze levensfase is het van belang om op te vallen in het netwerk en je expertise te versterken</a:t>
            </a:r>
          </a:p>
          <a:p>
            <a:pPr>
              <a:buFont typeface="Wingdings" panose="05000000000000000000" pitchFamily="2" charset="2"/>
              <a:buChar char="à"/>
            </a:pPr>
            <a:r>
              <a:rPr lang="nl-NL" dirty="0">
                <a:solidFill>
                  <a:srgbClr val="283C62"/>
                </a:solidFill>
                <a:sym typeface="Wingdings" panose="05000000000000000000" pitchFamily="2" charset="2"/>
              </a:rPr>
              <a:t>YKE wil haar leden stimuleren zich in de vrije tijd verder te ontwikkelen en hen daarvoor belonen</a:t>
            </a:r>
            <a:endParaRPr lang="nl-NL" dirty="0">
              <a:solidFill>
                <a:srgbClr val="283C62"/>
              </a:solidFill>
            </a:endParaRP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273925"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Structuur YKE:</a:t>
            </a:r>
            <a:br>
              <a:rPr lang="nl-NL" dirty="0">
                <a:solidFill>
                  <a:srgbClr val="283C62"/>
                </a:solidFill>
                <a:latin typeface="Helvetica" panose="020B0604020202020204" pitchFamily="34" charset="0"/>
                <a:cs typeface="Helvetica" panose="020B0604020202020204" pitchFamily="34" charset="0"/>
              </a:rPr>
            </a:br>
            <a:r>
              <a:rPr lang="nl-NL" dirty="0">
                <a:solidFill>
                  <a:srgbClr val="283C62"/>
                </a:solidFill>
                <a:latin typeface="Helvetica" panose="020B0604020202020204" pitchFamily="34" charset="0"/>
                <a:cs typeface="Helvetica" panose="020B0604020202020204" pitchFamily="34" charset="0"/>
              </a:rPr>
              <a:t>Bestuur</a:t>
            </a:r>
          </a:p>
        </p:txBody>
      </p:sp>
      <p:pic>
        <p:nvPicPr>
          <p:cNvPr id="3" name="Graphic 2" descr="Persoon met een idee met effen opvulling">
            <a:extLst>
              <a:ext uri="{FF2B5EF4-FFF2-40B4-BE49-F238E27FC236}">
                <a16:creationId xmlns:a16="http://schemas.microsoft.com/office/drawing/2014/main" id="{1F702132-DBF7-14D1-7E18-2A7FBF4256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8751" y="406298"/>
            <a:ext cx="941399" cy="941399"/>
          </a:xfrm>
          <a:prstGeom prst="rect">
            <a:avLst/>
          </a:prstGeom>
        </p:spPr>
      </p:pic>
      <p:pic>
        <p:nvPicPr>
          <p:cNvPr id="6" name="Graphic 5" descr="Verbindingen met effen opvulling">
            <a:extLst>
              <a:ext uri="{FF2B5EF4-FFF2-40B4-BE49-F238E27FC236}">
                <a16:creationId xmlns:a16="http://schemas.microsoft.com/office/drawing/2014/main" id="{4F7CE27C-25DE-8D9E-5FC6-1F7E696036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1272" y="406298"/>
            <a:ext cx="941399" cy="941399"/>
          </a:xfrm>
          <a:prstGeom prst="rect">
            <a:avLst/>
          </a:prstGeom>
        </p:spPr>
      </p:pic>
      <p:pic>
        <p:nvPicPr>
          <p:cNvPr id="8" name="Graphic 7" descr="Vergadering met effen opvulling">
            <a:extLst>
              <a:ext uri="{FF2B5EF4-FFF2-40B4-BE49-F238E27FC236}">
                <a16:creationId xmlns:a16="http://schemas.microsoft.com/office/drawing/2014/main" id="{74A63BCB-E17B-8541-33D2-624FCF7615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22019073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4">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34" name="Graphic 33" descr="Mannelijke rechter met effen opvulling">
            <a:extLst>
              <a:ext uri="{FF2B5EF4-FFF2-40B4-BE49-F238E27FC236}">
                <a16:creationId xmlns:a16="http://schemas.microsoft.com/office/drawing/2014/main" id="{A7BEDDEE-7996-96C3-4DFA-25383DF851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776403" y="2781508"/>
            <a:ext cx="2060598" cy="2060598"/>
          </a:xfrm>
          <a:prstGeom prst="rect">
            <a:avLst/>
          </a:prstGeom>
        </p:spPr>
      </p:pic>
      <p:pic>
        <p:nvPicPr>
          <p:cNvPr id="36" name="Graphic 35" descr="Mannelijke bouwvakker met effen opvulling">
            <a:extLst>
              <a:ext uri="{FF2B5EF4-FFF2-40B4-BE49-F238E27FC236}">
                <a16:creationId xmlns:a16="http://schemas.microsoft.com/office/drawing/2014/main" id="{867D2557-2057-6D5D-DF11-40EF164F2B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01318" y="2781508"/>
            <a:ext cx="2060598" cy="2060598"/>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a:solidFill>
                  <a:srgbClr val="283C62"/>
                </a:solidFill>
                <a:latin typeface="Helvetica" panose="020B0604020202020204" pitchFamily="34" charset="0"/>
                <a:cs typeface="Helvetica" panose="020B0604020202020204" pitchFamily="34" charset="0"/>
              </a:rPr>
              <a:t>Structuur YKE:</a:t>
            </a:r>
            <a:br>
              <a:rPr lang="nl-NL" dirty="0">
                <a:solidFill>
                  <a:srgbClr val="283C62"/>
                </a:solidFill>
                <a:latin typeface="Helvetica" panose="020B0604020202020204" pitchFamily="34" charset="0"/>
                <a:cs typeface="Helvetica" panose="020B0604020202020204" pitchFamily="34" charset="0"/>
              </a:rPr>
            </a:br>
            <a:r>
              <a:rPr lang="nl-NL" dirty="0">
                <a:solidFill>
                  <a:srgbClr val="283C62"/>
                </a:solidFill>
                <a:latin typeface="Helvetica" panose="020B0604020202020204" pitchFamily="34" charset="0"/>
                <a:cs typeface="Helvetica" panose="020B0604020202020204" pitchFamily="34" charset="0"/>
              </a:rPr>
              <a:t>Van Bestuur naar Portfolio Manager</a:t>
            </a:r>
          </a:p>
        </p:txBody>
      </p:sp>
      <p:sp>
        <p:nvSpPr>
          <p:cNvPr id="10" name="Tekstvak 9">
            <a:extLst>
              <a:ext uri="{FF2B5EF4-FFF2-40B4-BE49-F238E27FC236}">
                <a16:creationId xmlns:a16="http://schemas.microsoft.com/office/drawing/2014/main" id="{B2C0DD07-CFCD-CCFA-4532-FD3BF5C85893}"/>
              </a:ext>
            </a:extLst>
          </p:cNvPr>
          <p:cNvSpPr txBox="1"/>
          <p:nvPr/>
        </p:nvSpPr>
        <p:spPr>
          <a:xfrm>
            <a:off x="6288683" y="5255061"/>
            <a:ext cx="4462297" cy="369332"/>
          </a:xfrm>
          <a:prstGeom prst="rect">
            <a:avLst/>
          </a:prstGeom>
          <a:noFill/>
        </p:spPr>
        <p:txBody>
          <a:bodyPr wrap="square" rtlCol="0">
            <a:spAutoFit/>
          </a:bodyPr>
          <a:lstStyle/>
          <a:p>
            <a:pPr algn="ctr"/>
            <a:r>
              <a:rPr lang="nl-NL" i="1" dirty="0">
                <a:solidFill>
                  <a:srgbClr val="283C62"/>
                </a:solidFill>
                <a:latin typeface="Helvetica" panose="020B0604020202020204" pitchFamily="34" charset="0"/>
                <a:cs typeface="Helvetica" panose="020B0604020202020204" pitchFamily="34" charset="0"/>
              </a:rPr>
              <a:t>Expert eerst, vertegenwoordiger volgt!</a:t>
            </a:r>
          </a:p>
        </p:txBody>
      </p:sp>
      <p:sp>
        <p:nvSpPr>
          <p:cNvPr id="6" name="Tekstvak 5">
            <a:extLst>
              <a:ext uri="{FF2B5EF4-FFF2-40B4-BE49-F238E27FC236}">
                <a16:creationId xmlns:a16="http://schemas.microsoft.com/office/drawing/2014/main" id="{217FD504-EFEE-913F-3E9D-CA194C6290D4}"/>
              </a:ext>
            </a:extLst>
          </p:cNvPr>
          <p:cNvSpPr txBox="1"/>
          <p:nvPr/>
        </p:nvSpPr>
        <p:spPr>
          <a:xfrm>
            <a:off x="986173" y="5255061"/>
            <a:ext cx="4917146" cy="369332"/>
          </a:xfrm>
          <a:prstGeom prst="rect">
            <a:avLst/>
          </a:prstGeom>
          <a:noFill/>
        </p:spPr>
        <p:txBody>
          <a:bodyPr wrap="square" rtlCol="0">
            <a:spAutoFit/>
          </a:bodyPr>
          <a:lstStyle/>
          <a:p>
            <a:pPr algn="ctr"/>
            <a:r>
              <a:rPr lang="nl-NL" i="1" dirty="0">
                <a:solidFill>
                  <a:srgbClr val="283C62"/>
                </a:solidFill>
                <a:latin typeface="Helvetica" panose="020B0604020202020204" pitchFamily="34" charset="0"/>
                <a:cs typeface="Helvetica" panose="020B0604020202020204" pitchFamily="34" charset="0"/>
              </a:rPr>
              <a:t>Bestuur eerst, expert daarna</a:t>
            </a:r>
          </a:p>
        </p:txBody>
      </p:sp>
      <p:pic>
        <p:nvPicPr>
          <p:cNvPr id="21" name="Graphic 20" descr="Mannelijke rechter met effen opvulling">
            <a:extLst>
              <a:ext uri="{FF2B5EF4-FFF2-40B4-BE49-F238E27FC236}">
                <a16:creationId xmlns:a16="http://schemas.microsoft.com/office/drawing/2014/main" id="{D650E3EC-5F1E-A1A0-CA30-463E0C26C5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14447" y="3006205"/>
            <a:ext cx="2060598" cy="2060598"/>
          </a:xfrm>
          <a:prstGeom prst="rect">
            <a:avLst/>
          </a:prstGeom>
          <a:effectLst>
            <a:outerShdw blurRad="63500" sx="102000" sy="102000" algn="ctr" rotWithShape="0">
              <a:prstClr val="black">
                <a:alpha val="40000"/>
              </a:prstClr>
            </a:outerShdw>
          </a:effectLst>
        </p:spPr>
      </p:pic>
      <p:pic>
        <p:nvPicPr>
          <p:cNvPr id="25" name="Graphic 24" descr="Mannelijke bouwvakker met effen opvulling">
            <a:extLst>
              <a:ext uri="{FF2B5EF4-FFF2-40B4-BE49-F238E27FC236}">
                <a16:creationId xmlns:a16="http://schemas.microsoft.com/office/drawing/2014/main" id="{A3CAA957-01BA-EEF2-3C46-4BAAE31871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9532" y="3006205"/>
            <a:ext cx="2060598" cy="2060598"/>
          </a:xfrm>
          <a:prstGeom prst="rect">
            <a:avLst/>
          </a:prstGeom>
          <a:effectLst>
            <a:outerShdw blurRad="63500" sx="102000" sy="102000" algn="ctr" rotWithShape="0">
              <a:prstClr val="black">
                <a:alpha val="40000"/>
              </a:prstClr>
            </a:outerShdw>
          </a:effectLst>
        </p:spPr>
      </p:pic>
      <p:sp>
        <p:nvSpPr>
          <p:cNvPr id="37" name="Tekstvak 36">
            <a:extLst>
              <a:ext uri="{FF2B5EF4-FFF2-40B4-BE49-F238E27FC236}">
                <a16:creationId xmlns:a16="http://schemas.microsoft.com/office/drawing/2014/main" id="{CE0B6C33-2C9B-A04F-8481-AB7D38BF5ECD}"/>
              </a:ext>
            </a:extLst>
          </p:cNvPr>
          <p:cNvSpPr txBox="1"/>
          <p:nvPr/>
        </p:nvSpPr>
        <p:spPr>
          <a:xfrm>
            <a:off x="6288683" y="2187345"/>
            <a:ext cx="4462297" cy="369332"/>
          </a:xfrm>
          <a:prstGeom prst="rect">
            <a:avLst/>
          </a:prstGeom>
          <a:noFill/>
        </p:spPr>
        <p:txBody>
          <a:bodyPr wrap="square" rtlCol="0">
            <a:spAutoFit/>
          </a:bodyPr>
          <a:lstStyle/>
          <a:p>
            <a:pPr algn="ctr"/>
            <a:r>
              <a:rPr lang="nl-NL" b="1" dirty="0">
                <a:solidFill>
                  <a:srgbClr val="283C62"/>
                </a:solidFill>
                <a:latin typeface="Helvetica" panose="020B0604020202020204" pitchFamily="34" charset="0"/>
                <a:cs typeface="Helvetica" panose="020B0604020202020204" pitchFamily="34" charset="0"/>
              </a:rPr>
              <a:t>Nieuw</a:t>
            </a:r>
          </a:p>
        </p:txBody>
      </p:sp>
      <p:sp>
        <p:nvSpPr>
          <p:cNvPr id="38" name="Tekstvak 37">
            <a:extLst>
              <a:ext uri="{FF2B5EF4-FFF2-40B4-BE49-F238E27FC236}">
                <a16:creationId xmlns:a16="http://schemas.microsoft.com/office/drawing/2014/main" id="{66C2FA3A-6712-38D3-C2E0-635CFDC79D02}"/>
              </a:ext>
            </a:extLst>
          </p:cNvPr>
          <p:cNvSpPr txBox="1"/>
          <p:nvPr/>
        </p:nvSpPr>
        <p:spPr>
          <a:xfrm>
            <a:off x="986173" y="2187345"/>
            <a:ext cx="4917146" cy="369332"/>
          </a:xfrm>
          <a:prstGeom prst="rect">
            <a:avLst/>
          </a:prstGeom>
          <a:noFill/>
        </p:spPr>
        <p:txBody>
          <a:bodyPr wrap="square" rtlCol="0">
            <a:spAutoFit/>
          </a:bodyPr>
          <a:lstStyle/>
          <a:p>
            <a:pPr algn="ctr"/>
            <a:r>
              <a:rPr lang="nl-NL" b="1" dirty="0">
                <a:solidFill>
                  <a:srgbClr val="283C62"/>
                </a:solidFill>
                <a:latin typeface="Helvetica" panose="020B0604020202020204" pitchFamily="34" charset="0"/>
                <a:cs typeface="Helvetica" panose="020B0604020202020204" pitchFamily="34" charset="0"/>
              </a:rPr>
              <a:t>Huidig</a:t>
            </a:r>
          </a:p>
        </p:txBody>
      </p:sp>
    </p:spTree>
    <p:extLst>
      <p:ext uri="{BB962C8B-B14F-4D97-AF65-F5344CB8AC3E}">
        <p14:creationId xmlns:p14="http://schemas.microsoft.com/office/powerpoint/2010/main" val="40627222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7" name="Tijdelijke aanduiding voor inhoud 6">
            <a:extLst>
              <a:ext uri="{FF2B5EF4-FFF2-40B4-BE49-F238E27FC236}">
                <a16:creationId xmlns:a16="http://schemas.microsoft.com/office/drawing/2014/main" id="{62ADAFA5-374F-880D-8C93-F7AEE715138E}"/>
              </a:ext>
            </a:extLst>
          </p:cNvPr>
          <p:cNvSpPr>
            <a:spLocks noGrp="1"/>
          </p:cNvSpPr>
          <p:nvPr>
            <p:ph idx="1"/>
          </p:nvPr>
        </p:nvSpPr>
        <p:spPr/>
        <p:txBody>
          <a:bodyPr>
            <a:normAutofit fontScale="77500" lnSpcReduction="20000"/>
          </a:bodyPr>
          <a:lstStyle/>
          <a:p>
            <a:r>
              <a:rPr lang="nl-NL" dirty="0">
                <a:solidFill>
                  <a:schemeClr val="bg1">
                    <a:lumMod val="75000"/>
                  </a:schemeClr>
                </a:solidFill>
              </a:rPr>
              <a:t>Actieve leden en Bestuursleden zijn weinig bezig met eigen expertise</a:t>
            </a:r>
          </a:p>
          <a:p>
            <a:r>
              <a:rPr lang="nl-NL" dirty="0">
                <a:solidFill>
                  <a:srgbClr val="283C62"/>
                </a:solidFill>
              </a:rPr>
              <a:t>Actieve leden en Portfolio Managers zijn op de eerste plaats bezig met eigen ontwikkeling en delen hun kennis met het YKE netwerk</a:t>
            </a:r>
          </a:p>
          <a:p>
            <a:r>
              <a:rPr lang="nl-NL" dirty="0">
                <a:solidFill>
                  <a:schemeClr val="bg1">
                    <a:lumMod val="75000"/>
                  </a:schemeClr>
                </a:solidFill>
              </a:rPr>
              <a:t>Actieve leden en Bestuursleden krijgen geen extra voordelen uit het extra werk dat ze verzetten voor de afdeling</a:t>
            </a:r>
          </a:p>
          <a:p>
            <a:r>
              <a:rPr lang="nl-NL" dirty="0">
                <a:solidFill>
                  <a:srgbClr val="283C62"/>
                </a:solidFill>
              </a:rPr>
              <a:t>Actieve leden en Portfolio Managers vallen extra op en maken kans op extra onderscheidingen door het verrichten van extra werk</a:t>
            </a:r>
          </a:p>
          <a:p>
            <a:r>
              <a:rPr lang="nl-NL" dirty="0">
                <a:solidFill>
                  <a:schemeClr val="bg1">
                    <a:lumMod val="75000"/>
                  </a:schemeClr>
                </a:solidFill>
              </a:rPr>
              <a:t>Bestuur is voornamelijk bezig met organiseren</a:t>
            </a:r>
          </a:p>
          <a:p>
            <a:r>
              <a:rPr lang="nl-NL" dirty="0">
                <a:solidFill>
                  <a:srgbClr val="283C62"/>
                </a:solidFill>
              </a:rPr>
              <a:t>Bestuurstaak is teruggebracht naar de essentie, waardoor ook bestuursleden tijd krijgen om zich te ontplooien in hun vakgebied</a:t>
            </a:r>
          </a:p>
          <a:p>
            <a:endParaRPr lang="nl-NL" dirty="0">
              <a:solidFill>
                <a:srgbClr val="283C62"/>
              </a:solidFill>
            </a:endParaRPr>
          </a:p>
          <a:p>
            <a:pPr marL="0" indent="0">
              <a:buNone/>
            </a:pPr>
            <a:r>
              <a:rPr lang="nl-NL" dirty="0">
                <a:solidFill>
                  <a:srgbClr val="283C62"/>
                </a:solidFill>
                <a:sym typeface="Wingdings" panose="05000000000000000000" pitchFamily="2" charset="2"/>
              </a:rPr>
              <a:t> YKE wil hiervoor een nieuwe functie in het leven roepen: </a:t>
            </a:r>
            <a:r>
              <a:rPr lang="nl-NL" b="1" dirty="0">
                <a:solidFill>
                  <a:srgbClr val="283C62"/>
                </a:solidFill>
                <a:sym typeface="Wingdings" panose="05000000000000000000" pitchFamily="2" charset="2"/>
              </a:rPr>
              <a:t>Portfolio Managers</a:t>
            </a:r>
            <a:r>
              <a:rPr lang="nl-NL" dirty="0">
                <a:solidFill>
                  <a:srgbClr val="283C62"/>
                </a:solidFill>
                <a:sym typeface="Wingdings" panose="05000000000000000000" pitchFamily="2" charset="2"/>
              </a:rPr>
              <a:t>. Hierin krijgen leden die actief bij willen dragen de kans om hun expertise in te zetten en te verscherpen en daardoor extra op te vallen in het ingenieursnetwerk</a:t>
            </a:r>
            <a:endParaRPr lang="nl-NL" dirty="0">
              <a:solidFill>
                <a:srgbClr val="283C62"/>
              </a:solidFill>
            </a:endParaRP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a:solidFill>
                  <a:srgbClr val="283C62"/>
                </a:solidFill>
                <a:latin typeface="Helvetica" panose="020B0604020202020204" pitchFamily="34" charset="0"/>
                <a:cs typeface="Helvetica" panose="020B0604020202020204" pitchFamily="34" charset="0"/>
              </a:rPr>
              <a:t>Structuur YKE:</a:t>
            </a:r>
            <a:br>
              <a:rPr lang="nl-NL" dirty="0">
                <a:solidFill>
                  <a:srgbClr val="283C62"/>
                </a:solidFill>
                <a:latin typeface="Helvetica" panose="020B0604020202020204" pitchFamily="34" charset="0"/>
                <a:cs typeface="Helvetica" panose="020B0604020202020204" pitchFamily="34" charset="0"/>
              </a:rPr>
            </a:br>
            <a:r>
              <a:rPr lang="nl-NL" dirty="0">
                <a:solidFill>
                  <a:srgbClr val="283C62"/>
                </a:solidFill>
                <a:latin typeface="Helvetica" panose="020B0604020202020204" pitchFamily="34" charset="0"/>
                <a:cs typeface="Helvetica" panose="020B0604020202020204" pitchFamily="34" charset="0"/>
              </a:rPr>
              <a:t>Portfolio Managers</a:t>
            </a:r>
          </a:p>
        </p:txBody>
      </p:sp>
      <p:pic>
        <p:nvPicPr>
          <p:cNvPr id="3" name="Graphic 2" descr="Persoon met een idee met effen opvulling">
            <a:extLst>
              <a:ext uri="{FF2B5EF4-FFF2-40B4-BE49-F238E27FC236}">
                <a16:creationId xmlns:a16="http://schemas.microsoft.com/office/drawing/2014/main" id="{ED3704CD-E36E-51B4-8846-9C5518D6DB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8751" y="406298"/>
            <a:ext cx="941399" cy="941399"/>
          </a:xfrm>
          <a:prstGeom prst="rect">
            <a:avLst/>
          </a:prstGeom>
        </p:spPr>
      </p:pic>
      <p:pic>
        <p:nvPicPr>
          <p:cNvPr id="6" name="Graphic 5" descr="Verbindingen met effen opvulling">
            <a:extLst>
              <a:ext uri="{FF2B5EF4-FFF2-40B4-BE49-F238E27FC236}">
                <a16:creationId xmlns:a16="http://schemas.microsoft.com/office/drawing/2014/main" id="{58A4631F-03A3-1FB7-1EEF-7A8D74832A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1272" y="406298"/>
            <a:ext cx="941399" cy="941399"/>
          </a:xfrm>
          <a:prstGeom prst="rect">
            <a:avLst/>
          </a:prstGeom>
        </p:spPr>
      </p:pic>
      <p:pic>
        <p:nvPicPr>
          <p:cNvPr id="8" name="Graphic 7" descr="Vergadering met effen opvulling">
            <a:extLst>
              <a:ext uri="{FF2B5EF4-FFF2-40B4-BE49-F238E27FC236}">
                <a16:creationId xmlns:a16="http://schemas.microsoft.com/office/drawing/2014/main" id="{FBE8A043-6465-50DF-2054-2471D519C6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24418634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17" name="Graphic 16" descr="Mannelijke bouwvakker met effen opvulling">
            <a:extLst>
              <a:ext uri="{FF2B5EF4-FFF2-40B4-BE49-F238E27FC236}">
                <a16:creationId xmlns:a16="http://schemas.microsoft.com/office/drawing/2014/main" id="{D99C2A87-6DB2-CDC9-2CA0-0D2A70A77A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2899" y="3712744"/>
            <a:ext cx="1737560" cy="173756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pPr algn="ctr"/>
            <a:r>
              <a:rPr lang="nl-NL" dirty="0">
                <a:solidFill>
                  <a:srgbClr val="283C62"/>
                </a:solidFill>
                <a:latin typeface="Helvetica" panose="020B0604020202020204" pitchFamily="34" charset="0"/>
                <a:cs typeface="Helvetica" panose="020B0604020202020204" pitchFamily="34" charset="0"/>
              </a:rPr>
              <a:t>Young KIVI Engineers (YKE)</a:t>
            </a:r>
          </a:p>
        </p:txBody>
      </p:sp>
      <p:sp>
        <p:nvSpPr>
          <p:cNvPr id="6" name="Tekstvak 5">
            <a:extLst>
              <a:ext uri="{FF2B5EF4-FFF2-40B4-BE49-F238E27FC236}">
                <a16:creationId xmlns:a16="http://schemas.microsoft.com/office/drawing/2014/main" id="{46CC41AB-5E98-7CC3-F582-232EB22BA2CF}"/>
              </a:ext>
            </a:extLst>
          </p:cNvPr>
          <p:cNvSpPr txBox="1"/>
          <p:nvPr/>
        </p:nvSpPr>
        <p:spPr>
          <a:xfrm>
            <a:off x="4418868" y="5075174"/>
            <a:ext cx="3354263" cy="1354217"/>
          </a:xfrm>
          <a:prstGeom prst="rect">
            <a:avLst/>
          </a:prstGeom>
          <a:noFill/>
        </p:spPr>
        <p:txBody>
          <a:bodyPr wrap="square" rtlCol="0">
            <a:spAutoFit/>
          </a:bodyPr>
          <a:lstStyle/>
          <a:p>
            <a:pPr algn="ctr"/>
            <a:r>
              <a:rPr lang="nl-NL" sz="5400" b="1" dirty="0">
                <a:solidFill>
                  <a:srgbClr val="283C62"/>
                </a:solidFill>
              </a:rPr>
              <a:t>252.000</a:t>
            </a:r>
            <a:r>
              <a:rPr lang="nl-NL" sz="3200" b="1" dirty="0">
                <a:solidFill>
                  <a:srgbClr val="283C62"/>
                </a:solidFill>
              </a:rPr>
              <a:t> </a:t>
            </a:r>
          </a:p>
          <a:p>
            <a:pPr algn="ctr"/>
            <a:r>
              <a:rPr lang="nl-NL" sz="1400" b="1" dirty="0">
                <a:solidFill>
                  <a:srgbClr val="283C62"/>
                </a:solidFill>
              </a:rPr>
              <a:t>ingenieurs tussen de 25-35 jaar </a:t>
            </a:r>
          </a:p>
          <a:p>
            <a:pPr algn="ctr"/>
            <a:r>
              <a:rPr lang="nl-NL" sz="1400" i="1" dirty="0">
                <a:solidFill>
                  <a:srgbClr val="283C62"/>
                </a:solidFill>
              </a:rPr>
              <a:t>(bron: CBS, peiljaar 2021)</a:t>
            </a:r>
          </a:p>
        </p:txBody>
      </p:sp>
      <p:pic>
        <p:nvPicPr>
          <p:cNvPr id="7" name="Picture 4" descr="Nederland Holland Kaart - Gratis vectorafbeelding op Pixabay - Pixabay">
            <a:extLst>
              <a:ext uri="{FF2B5EF4-FFF2-40B4-BE49-F238E27FC236}">
                <a16:creationId xmlns:a16="http://schemas.microsoft.com/office/drawing/2014/main" id="{3AC02E42-6E76-C1E5-F115-911191BB6DCC}"/>
              </a:ext>
            </a:extLst>
          </p:cNvPr>
          <p:cNvPicPr>
            <a:picLocks noChangeAspect="1" noChangeArrowheads="1"/>
          </p:cNvPicPr>
          <p:nvPr/>
        </p:nvPicPr>
        <p:blipFill>
          <a:blip r:embed="rId7">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4756829" y="1900846"/>
            <a:ext cx="2678339" cy="31743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3AD04B13-341F-046F-DA88-2D034A893EB3}"/>
              </a:ext>
            </a:extLst>
          </p:cNvPr>
          <p:cNvSpPr txBox="1"/>
          <p:nvPr/>
        </p:nvSpPr>
        <p:spPr>
          <a:xfrm>
            <a:off x="0" y="2276475"/>
            <a:ext cx="4043363" cy="1323439"/>
          </a:xfrm>
          <a:prstGeom prst="rect">
            <a:avLst/>
          </a:prstGeom>
          <a:noFill/>
        </p:spPr>
        <p:txBody>
          <a:bodyPr wrap="square" rtlCol="0">
            <a:spAutoFit/>
          </a:bodyPr>
          <a:lstStyle/>
          <a:p>
            <a:pPr algn="ctr"/>
            <a:r>
              <a:rPr lang="nl-NL" sz="4000" b="1" dirty="0">
                <a:solidFill>
                  <a:srgbClr val="283C62"/>
                </a:solidFill>
              </a:rPr>
              <a:t>Alle ingenieurs &lt;36 jaar</a:t>
            </a:r>
            <a:endParaRPr lang="nl-NL" sz="1050" i="1" dirty="0">
              <a:solidFill>
                <a:srgbClr val="283C62"/>
              </a:solidFill>
            </a:endParaRPr>
          </a:p>
        </p:txBody>
      </p:sp>
      <p:sp>
        <p:nvSpPr>
          <p:cNvPr id="9" name="Tekstvak 8">
            <a:extLst>
              <a:ext uri="{FF2B5EF4-FFF2-40B4-BE49-F238E27FC236}">
                <a16:creationId xmlns:a16="http://schemas.microsoft.com/office/drawing/2014/main" id="{E1810D8B-BDC2-F0AB-8FCE-5E7F0551EDF0}"/>
              </a:ext>
            </a:extLst>
          </p:cNvPr>
          <p:cNvSpPr txBox="1"/>
          <p:nvPr/>
        </p:nvSpPr>
        <p:spPr>
          <a:xfrm>
            <a:off x="8112125" y="2584251"/>
            <a:ext cx="4079876" cy="707886"/>
          </a:xfrm>
          <a:prstGeom prst="rect">
            <a:avLst/>
          </a:prstGeom>
          <a:noFill/>
        </p:spPr>
        <p:txBody>
          <a:bodyPr wrap="square" rtlCol="0">
            <a:spAutoFit/>
          </a:bodyPr>
          <a:lstStyle/>
          <a:p>
            <a:pPr algn="ctr"/>
            <a:r>
              <a:rPr lang="nl-NL" sz="4000" b="1" dirty="0">
                <a:solidFill>
                  <a:srgbClr val="283C62"/>
                </a:solidFill>
              </a:rPr>
              <a:t>Sinds 2004</a:t>
            </a:r>
            <a:endParaRPr lang="nl-NL" sz="1050" i="1" dirty="0">
              <a:solidFill>
                <a:srgbClr val="283C62"/>
              </a:solidFill>
            </a:endParaRPr>
          </a:p>
        </p:txBody>
      </p:sp>
      <p:pic>
        <p:nvPicPr>
          <p:cNvPr id="19" name="Graphic 18" descr="Vlag toevoegen met effen opvulling">
            <a:extLst>
              <a:ext uri="{FF2B5EF4-FFF2-40B4-BE49-F238E27FC236}">
                <a16:creationId xmlns:a16="http://schemas.microsoft.com/office/drawing/2014/main" id="{5417B883-6AE0-399C-3061-6543D4295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82767" y="3712744"/>
            <a:ext cx="1737560" cy="1737560"/>
          </a:xfrm>
          <a:prstGeom prst="rect">
            <a:avLst/>
          </a:prstGeom>
        </p:spPr>
      </p:pic>
    </p:spTree>
    <p:extLst>
      <p:ext uri="{BB962C8B-B14F-4D97-AF65-F5344CB8AC3E}">
        <p14:creationId xmlns:p14="http://schemas.microsoft.com/office/powerpoint/2010/main" val="9860318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Rechte verbindingslijn 34">
            <a:extLst>
              <a:ext uri="{FF2B5EF4-FFF2-40B4-BE49-F238E27FC236}">
                <a16:creationId xmlns:a16="http://schemas.microsoft.com/office/drawing/2014/main" id="{8C492F55-5AAF-38F9-500F-5849FEE9F2DA}"/>
              </a:ext>
            </a:extLst>
          </p:cNvPr>
          <p:cNvCxnSpPr>
            <a:cxnSpLocks/>
            <a:stCxn id="11" idx="2"/>
            <a:endCxn id="33" idx="0"/>
          </p:cNvCxnSpPr>
          <p:nvPr/>
        </p:nvCxnSpPr>
        <p:spPr>
          <a:xfrm flipH="1">
            <a:off x="8933485" y="3387800"/>
            <a:ext cx="1" cy="902188"/>
          </a:xfrm>
          <a:prstGeom prst="line">
            <a:avLst/>
          </a:prstGeom>
          <a:ln w="19050">
            <a:solidFill>
              <a:srgbClr val="283C62"/>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33" name="Rechthoek: afgeronde hoeken 32">
            <a:extLst>
              <a:ext uri="{FF2B5EF4-FFF2-40B4-BE49-F238E27FC236}">
                <a16:creationId xmlns:a16="http://schemas.microsoft.com/office/drawing/2014/main" id="{2A0813D2-9926-F4A1-6559-B197F9C9D16B}"/>
              </a:ext>
            </a:extLst>
          </p:cNvPr>
          <p:cNvSpPr/>
          <p:nvPr/>
        </p:nvSpPr>
        <p:spPr>
          <a:xfrm>
            <a:off x="5912435" y="4289988"/>
            <a:ext cx="6042100" cy="1084764"/>
          </a:xfrm>
          <a:prstGeom prst="roundRect">
            <a:avLst/>
          </a:prstGeom>
          <a:solidFill>
            <a:srgbClr val="283C62"/>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nl-NL" dirty="0">
                <a:latin typeface="Helvetica" panose="020B0604020202020204" pitchFamily="34" charset="0"/>
                <a:cs typeface="Helvetica" panose="020B0604020202020204" pitchFamily="34" charset="0"/>
              </a:rPr>
              <a:t>YKE Leden</a:t>
            </a: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a:solidFill>
                  <a:srgbClr val="283C62"/>
                </a:solidFill>
                <a:latin typeface="Helvetica" panose="020B0604020202020204" pitchFamily="34" charset="0"/>
                <a:cs typeface="Helvetica" panose="020B0604020202020204" pitchFamily="34" charset="0"/>
              </a:rPr>
              <a:t>Structuur YKE huidig vs. nieuw</a:t>
            </a:r>
          </a:p>
        </p:txBody>
      </p:sp>
      <p:sp>
        <p:nvSpPr>
          <p:cNvPr id="10" name="Tekstvak 9">
            <a:extLst>
              <a:ext uri="{FF2B5EF4-FFF2-40B4-BE49-F238E27FC236}">
                <a16:creationId xmlns:a16="http://schemas.microsoft.com/office/drawing/2014/main" id="{B2C0DD07-CFCD-CCFA-4532-FD3BF5C85893}"/>
              </a:ext>
            </a:extLst>
          </p:cNvPr>
          <p:cNvSpPr txBox="1"/>
          <p:nvPr/>
        </p:nvSpPr>
        <p:spPr>
          <a:xfrm>
            <a:off x="6702336" y="5726005"/>
            <a:ext cx="4462297" cy="369332"/>
          </a:xfrm>
          <a:prstGeom prst="rect">
            <a:avLst/>
          </a:prstGeom>
          <a:noFill/>
        </p:spPr>
        <p:txBody>
          <a:bodyPr wrap="square" rtlCol="0">
            <a:spAutoFit/>
          </a:bodyPr>
          <a:lstStyle/>
          <a:p>
            <a:pPr algn="ctr"/>
            <a:r>
              <a:rPr lang="nl-NL" i="1" dirty="0">
                <a:solidFill>
                  <a:srgbClr val="283C62"/>
                </a:solidFill>
                <a:latin typeface="Helvetica" panose="020B0604020202020204" pitchFamily="34" charset="0"/>
                <a:cs typeface="Helvetica" panose="020B0604020202020204" pitchFamily="34" charset="0"/>
              </a:rPr>
              <a:t>Expertise eerst, vertegenwoordiger volgt!</a:t>
            </a:r>
          </a:p>
        </p:txBody>
      </p:sp>
      <p:sp>
        <p:nvSpPr>
          <p:cNvPr id="11" name="Rechthoek: afgeronde hoeken 10">
            <a:extLst>
              <a:ext uri="{FF2B5EF4-FFF2-40B4-BE49-F238E27FC236}">
                <a16:creationId xmlns:a16="http://schemas.microsoft.com/office/drawing/2014/main" id="{23306E70-7500-CC4F-B558-C34C3EB1243F}"/>
              </a:ext>
            </a:extLst>
          </p:cNvPr>
          <p:cNvSpPr/>
          <p:nvPr/>
        </p:nvSpPr>
        <p:spPr>
          <a:xfrm>
            <a:off x="5912436" y="2303036"/>
            <a:ext cx="6042100" cy="1084764"/>
          </a:xfrm>
          <a:prstGeom prst="roundRect">
            <a:avLst/>
          </a:prstGeom>
          <a:solidFill>
            <a:srgbClr val="283C6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dirty="0">
                <a:latin typeface="Helvetica" panose="020B0604020202020204" pitchFamily="34" charset="0"/>
                <a:cs typeface="Helvetica" panose="020B0604020202020204" pitchFamily="34" charset="0"/>
              </a:rPr>
              <a:t>YKE Portfolio Managers</a:t>
            </a:r>
          </a:p>
        </p:txBody>
      </p:sp>
      <p:grpSp>
        <p:nvGrpSpPr>
          <p:cNvPr id="12" name="Groep 11">
            <a:extLst>
              <a:ext uri="{FF2B5EF4-FFF2-40B4-BE49-F238E27FC236}">
                <a16:creationId xmlns:a16="http://schemas.microsoft.com/office/drawing/2014/main" id="{9D4FE8FE-D7FC-2E0A-1418-8BECC2CDA01E}"/>
              </a:ext>
            </a:extLst>
          </p:cNvPr>
          <p:cNvGrpSpPr/>
          <p:nvPr/>
        </p:nvGrpSpPr>
        <p:grpSpPr>
          <a:xfrm>
            <a:off x="8289184" y="2921304"/>
            <a:ext cx="1288604" cy="612452"/>
            <a:chOff x="1381124" y="2145620"/>
            <a:chExt cx="1035843" cy="657760"/>
          </a:xfrm>
        </p:grpSpPr>
        <p:sp>
          <p:nvSpPr>
            <p:cNvPr id="13" name="Rechthoek: afgeronde hoeken 12">
              <a:extLst>
                <a:ext uri="{FF2B5EF4-FFF2-40B4-BE49-F238E27FC236}">
                  <a16:creationId xmlns:a16="http://schemas.microsoft.com/office/drawing/2014/main" id="{EFCE7C52-743E-3D34-9452-71B2AC4A01A7}"/>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14" name="Rechthoek: afgeronde hoeken 4">
              <a:extLst>
                <a:ext uri="{FF2B5EF4-FFF2-40B4-BE49-F238E27FC236}">
                  <a16:creationId xmlns:a16="http://schemas.microsoft.com/office/drawing/2014/main" id="{4C551FCD-95AD-428D-72E1-7D99F19DAFE5}"/>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(Bestuur)</a:t>
              </a:r>
            </a:p>
          </p:txBody>
        </p:sp>
      </p:grpSp>
      <p:grpSp>
        <p:nvGrpSpPr>
          <p:cNvPr id="15" name="Groep 14">
            <a:extLst>
              <a:ext uri="{FF2B5EF4-FFF2-40B4-BE49-F238E27FC236}">
                <a16:creationId xmlns:a16="http://schemas.microsoft.com/office/drawing/2014/main" id="{4349A82E-547C-373C-77C7-160061441846}"/>
              </a:ext>
            </a:extLst>
          </p:cNvPr>
          <p:cNvGrpSpPr/>
          <p:nvPr/>
        </p:nvGrpSpPr>
        <p:grpSpPr>
          <a:xfrm>
            <a:off x="10412836" y="2924447"/>
            <a:ext cx="1288604" cy="612452"/>
            <a:chOff x="1381124" y="2145620"/>
            <a:chExt cx="1035843" cy="657760"/>
          </a:xfrm>
        </p:grpSpPr>
        <p:sp>
          <p:nvSpPr>
            <p:cNvPr id="16" name="Rechthoek: afgeronde hoeken 15">
              <a:extLst>
                <a:ext uri="{FF2B5EF4-FFF2-40B4-BE49-F238E27FC236}">
                  <a16:creationId xmlns:a16="http://schemas.microsoft.com/office/drawing/2014/main" id="{C4D73497-39A4-73D8-535A-884AB7B70207}"/>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17" name="Rechthoek: afgeronde hoeken 4">
              <a:extLst>
                <a:ext uri="{FF2B5EF4-FFF2-40B4-BE49-F238E27FC236}">
                  <a16:creationId xmlns:a16="http://schemas.microsoft.com/office/drawing/2014/main" id="{51A21420-E661-2265-0B51-4D8FE2172C01}"/>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(Raad)</a:t>
              </a:r>
            </a:p>
          </p:txBody>
        </p:sp>
      </p:grpSp>
      <p:grpSp>
        <p:nvGrpSpPr>
          <p:cNvPr id="18" name="Groep 17">
            <a:extLst>
              <a:ext uri="{FF2B5EF4-FFF2-40B4-BE49-F238E27FC236}">
                <a16:creationId xmlns:a16="http://schemas.microsoft.com/office/drawing/2014/main" id="{940E718A-EE04-E76D-28CD-DB84C494A29D}"/>
              </a:ext>
            </a:extLst>
          </p:cNvPr>
          <p:cNvGrpSpPr/>
          <p:nvPr/>
        </p:nvGrpSpPr>
        <p:grpSpPr>
          <a:xfrm>
            <a:off x="6166640" y="2928507"/>
            <a:ext cx="1288606" cy="612452"/>
            <a:chOff x="1381124" y="2145620"/>
            <a:chExt cx="1035843" cy="657760"/>
          </a:xfrm>
        </p:grpSpPr>
        <p:sp>
          <p:nvSpPr>
            <p:cNvPr id="19" name="Rechthoek: afgeronde hoeken 18">
              <a:extLst>
                <a:ext uri="{FF2B5EF4-FFF2-40B4-BE49-F238E27FC236}">
                  <a16:creationId xmlns:a16="http://schemas.microsoft.com/office/drawing/2014/main" id="{760655F7-30FA-FAEA-5C74-75FE445BC9E9}"/>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20" name="Rechthoek: afgeronde hoeken 4">
              <a:extLst>
                <a:ext uri="{FF2B5EF4-FFF2-40B4-BE49-F238E27FC236}">
                  <a16:creationId xmlns:a16="http://schemas.microsoft.com/office/drawing/2014/main" id="{3E3EE486-4C72-F9E7-8F10-4968368B6151}"/>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(Cluster)</a:t>
              </a:r>
            </a:p>
          </p:txBody>
        </p:sp>
      </p:grpSp>
      <p:grpSp>
        <p:nvGrpSpPr>
          <p:cNvPr id="22" name="Groep 21">
            <a:extLst>
              <a:ext uri="{FF2B5EF4-FFF2-40B4-BE49-F238E27FC236}">
                <a16:creationId xmlns:a16="http://schemas.microsoft.com/office/drawing/2014/main" id="{A47F1B75-4635-3B56-0B57-DF7EA4F71A22}"/>
              </a:ext>
            </a:extLst>
          </p:cNvPr>
          <p:cNvGrpSpPr/>
          <p:nvPr/>
        </p:nvGrpSpPr>
        <p:grpSpPr>
          <a:xfrm>
            <a:off x="8055170" y="4124766"/>
            <a:ext cx="1752148" cy="612452"/>
            <a:chOff x="115093" y="2145620"/>
            <a:chExt cx="1035843" cy="657760"/>
          </a:xfrm>
        </p:grpSpPr>
        <p:sp>
          <p:nvSpPr>
            <p:cNvPr id="31" name="Rechthoek: afgeronde hoeken 30">
              <a:extLst>
                <a:ext uri="{FF2B5EF4-FFF2-40B4-BE49-F238E27FC236}">
                  <a16:creationId xmlns:a16="http://schemas.microsoft.com/office/drawing/2014/main" id="{CF618C53-3D0D-892A-E9FC-895DB560A33E}"/>
                </a:ext>
              </a:extLst>
            </p:cNvPr>
            <p:cNvSpPr/>
            <p:nvPr/>
          </p:nvSpPr>
          <p:spPr>
            <a:xfrm>
              <a:off x="115093"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32" name="Rechthoek: afgeronde hoeken 5">
              <a:extLst>
                <a:ext uri="{FF2B5EF4-FFF2-40B4-BE49-F238E27FC236}">
                  <a16:creationId xmlns:a16="http://schemas.microsoft.com/office/drawing/2014/main" id="{91AEA9E8-C152-2BB8-F5EE-F66058AA9080}"/>
                </a:ext>
              </a:extLst>
            </p:cNvPr>
            <p:cNvSpPr txBox="1"/>
            <p:nvPr/>
          </p:nvSpPr>
          <p:spPr>
            <a:xfrm>
              <a:off x="134358"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Actieve leden</a:t>
              </a:r>
            </a:p>
          </p:txBody>
        </p:sp>
      </p:grpSp>
      <p:grpSp>
        <p:nvGrpSpPr>
          <p:cNvPr id="24" name="Groep 23">
            <a:extLst>
              <a:ext uri="{FF2B5EF4-FFF2-40B4-BE49-F238E27FC236}">
                <a16:creationId xmlns:a16="http://schemas.microsoft.com/office/drawing/2014/main" id="{463D3134-6D2E-DD87-E2C4-ECABAA6FE695}"/>
              </a:ext>
            </a:extLst>
          </p:cNvPr>
          <p:cNvGrpSpPr/>
          <p:nvPr/>
        </p:nvGrpSpPr>
        <p:grpSpPr>
          <a:xfrm>
            <a:off x="5897075" y="4124766"/>
            <a:ext cx="1752148" cy="612452"/>
            <a:chOff x="1381124" y="2145620"/>
            <a:chExt cx="1035843" cy="657760"/>
          </a:xfrm>
        </p:grpSpPr>
        <p:sp>
          <p:nvSpPr>
            <p:cNvPr id="29" name="Rechthoek: afgeronde hoeken 28">
              <a:extLst>
                <a:ext uri="{FF2B5EF4-FFF2-40B4-BE49-F238E27FC236}">
                  <a16:creationId xmlns:a16="http://schemas.microsoft.com/office/drawing/2014/main" id="{EF468590-6E34-812D-FCCD-BC7812D016AA}"/>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30" name="Rechthoek: afgeronde hoeken 8">
              <a:extLst>
                <a:ext uri="{FF2B5EF4-FFF2-40B4-BE49-F238E27FC236}">
                  <a16:creationId xmlns:a16="http://schemas.microsoft.com/office/drawing/2014/main" id="{B91D0019-78FF-D4A3-0DC4-EFA875BDE2C2}"/>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dirty="0">
                  <a:latin typeface="Helvetica" panose="020B0604020202020204" pitchFamily="34" charset="0"/>
                  <a:cs typeface="Helvetica" panose="020B0604020202020204" pitchFamily="34" charset="0"/>
                </a:rPr>
                <a:t>Passieve l</a:t>
              </a:r>
              <a:r>
                <a:rPr lang="nl-NL" sz="1400" kern="1200" dirty="0">
                  <a:latin typeface="Helvetica" panose="020B0604020202020204" pitchFamily="34" charset="0"/>
                  <a:cs typeface="Helvetica" panose="020B0604020202020204" pitchFamily="34" charset="0"/>
                </a:rPr>
                <a:t>eden</a:t>
              </a:r>
            </a:p>
          </p:txBody>
        </p:sp>
      </p:grpSp>
      <p:grpSp>
        <p:nvGrpSpPr>
          <p:cNvPr id="26" name="Groep 25">
            <a:extLst>
              <a:ext uri="{FF2B5EF4-FFF2-40B4-BE49-F238E27FC236}">
                <a16:creationId xmlns:a16="http://schemas.microsoft.com/office/drawing/2014/main" id="{9A7FEB2D-9355-181C-F634-CDA26F958CE2}"/>
              </a:ext>
            </a:extLst>
          </p:cNvPr>
          <p:cNvGrpSpPr/>
          <p:nvPr/>
        </p:nvGrpSpPr>
        <p:grpSpPr>
          <a:xfrm>
            <a:off x="10223773" y="4124766"/>
            <a:ext cx="1752148" cy="612452"/>
            <a:chOff x="2647155" y="2145620"/>
            <a:chExt cx="1035843" cy="657760"/>
          </a:xfrm>
        </p:grpSpPr>
        <p:sp>
          <p:nvSpPr>
            <p:cNvPr id="27" name="Rechthoek: afgeronde hoeken 26">
              <a:extLst>
                <a:ext uri="{FF2B5EF4-FFF2-40B4-BE49-F238E27FC236}">
                  <a16:creationId xmlns:a16="http://schemas.microsoft.com/office/drawing/2014/main" id="{82ED6D1F-57DB-617D-8D71-5A22EC037FDD}"/>
                </a:ext>
              </a:extLst>
            </p:cNvPr>
            <p:cNvSpPr/>
            <p:nvPr/>
          </p:nvSpPr>
          <p:spPr>
            <a:xfrm>
              <a:off x="2647155"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28" name="Rechthoek: afgeronde hoeken 11">
              <a:extLst>
                <a:ext uri="{FF2B5EF4-FFF2-40B4-BE49-F238E27FC236}">
                  <a16:creationId xmlns:a16="http://schemas.microsoft.com/office/drawing/2014/main" id="{6E8B792F-F193-A2D0-986C-2735750CCFC5}"/>
                </a:ext>
              </a:extLst>
            </p:cNvPr>
            <p:cNvSpPr txBox="1"/>
            <p:nvPr/>
          </p:nvSpPr>
          <p:spPr>
            <a:xfrm>
              <a:off x="2666420"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Potentiële leden</a:t>
              </a:r>
            </a:p>
          </p:txBody>
        </p:sp>
      </p:grpSp>
      <p:graphicFrame>
        <p:nvGraphicFramePr>
          <p:cNvPr id="3" name="Tijdelijke aanduiding voor inhoud 3">
            <a:extLst>
              <a:ext uri="{FF2B5EF4-FFF2-40B4-BE49-F238E27FC236}">
                <a16:creationId xmlns:a16="http://schemas.microsoft.com/office/drawing/2014/main" id="{2690316D-CE7B-3ECC-2350-A6777E59B98B}"/>
              </a:ext>
            </a:extLst>
          </p:cNvPr>
          <p:cNvGraphicFramePr>
            <a:graphicFrameLocks noGrp="1"/>
          </p:cNvGraphicFramePr>
          <p:nvPr>
            <p:ph idx="1"/>
            <p:extLst>
              <p:ext uri="{D42A27DB-BD31-4B8C-83A1-F6EECF244321}">
                <p14:modId xmlns:p14="http://schemas.microsoft.com/office/powerpoint/2010/main" val="1627747184"/>
              </p:ext>
            </p:extLst>
          </p:nvPr>
        </p:nvGraphicFramePr>
        <p:xfrm>
          <a:off x="273031" y="2445087"/>
          <a:ext cx="4775804" cy="3319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kstvak 5">
            <a:extLst>
              <a:ext uri="{FF2B5EF4-FFF2-40B4-BE49-F238E27FC236}">
                <a16:creationId xmlns:a16="http://schemas.microsoft.com/office/drawing/2014/main" id="{217FD504-EFEE-913F-3E9D-CA194C6290D4}"/>
              </a:ext>
            </a:extLst>
          </p:cNvPr>
          <p:cNvSpPr txBox="1"/>
          <p:nvPr/>
        </p:nvSpPr>
        <p:spPr>
          <a:xfrm>
            <a:off x="197957" y="5717416"/>
            <a:ext cx="4917146" cy="369332"/>
          </a:xfrm>
          <a:prstGeom prst="rect">
            <a:avLst/>
          </a:prstGeom>
          <a:noFill/>
        </p:spPr>
        <p:txBody>
          <a:bodyPr wrap="square" rtlCol="0">
            <a:spAutoFit/>
          </a:bodyPr>
          <a:lstStyle/>
          <a:p>
            <a:pPr algn="ctr"/>
            <a:r>
              <a:rPr lang="nl-NL" i="1" dirty="0">
                <a:solidFill>
                  <a:srgbClr val="283C62"/>
                </a:solidFill>
                <a:latin typeface="Helvetica" panose="020B0604020202020204" pitchFamily="34" charset="0"/>
                <a:cs typeface="Helvetica" panose="020B0604020202020204" pitchFamily="34" charset="0"/>
              </a:rPr>
              <a:t>Bestuur is voornamelijk bezig met organiseren</a:t>
            </a:r>
          </a:p>
        </p:txBody>
      </p:sp>
      <p:sp>
        <p:nvSpPr>
          <p:cNvPr id="7" name="Tekstvak 6">
            <a:extLst>
              <a:ext uri="{FF2B5EF4-FFF2-40B4-BE49-F238E27FC236}">
                <a16:creationId xmlns:a16="http://schemas.microsoft.com/office/drawing/2014/main" id="{A86D3081-1EBF-4B00-B108-5A84CD39DF9B}"/>
              </a:ext>
            </a:extLst>
          </p:cNvPr>
          <p:cNvSpPr txBox="1"/>
          <p:nvPr/>
        </p:nvSpPr>
        <p:spPr>
          <a:xfrm>
            <a:off x="6702336" y="1579936"/>
            <a:ext cx="4462297" cy="369332"/>
          </a:xfrm>
          <a:prstGeom prst="rect">
            <a:avLst/>
          </a:prstGeom>
          <a:noFill/>
        </p:spPr>
        <p:txBody>
          <a:bodyPr wrap="square" rtlCol="0">
            <a:spAutoFit/>
          </a:bodyPr>
          <a:lstStyle/>
          <a:p>
            <a:pPr algn="ctr"/>
            <a:r>
              <a:rPr lang="nl-NL" b="1" dirty="0">
                <a:solidFill>
                  <a:srgbClr val="283C62"/>
                </a:solidFill>
                <a:latin typeface="Helvetica" panose="020B0604020202020204" pitchFamily="34" charset="0"/>
                <a:cs typeface="Helvetica" panose="020B0604020202020204" pitchFamily="34" charset="0"/>
              </a:rPr>
              <a:t>Nieuw</a:t>
            </a:r>
          </a:p>
        </p:txBody>
      </p:sp>
      <p:sp>
        <p:nvSpPr>
          <p:cNvPr id="8" name="Tekstvak 7">
            <a:extLst>
              <a:ext uri="{FF2B5EF4-FFF2-40B4-BE49-F238E27FC236}">
                <a16:creationId xmlns:a16="http://schemas.microsoft.com/office/drawing/2014/main" id="{07490F27-CA48-259E-2527-11FCD6A1BCBD}"/>
              </a:ext>
            </a:extLst>
          </p:cNvPr>
          <p:cNvSpPr txBox="1"/>
          <p:nvPr/>
        </p:nvSpPr>
        <p:spPr>
          <a:xfrm>
            <a:off x="197957" y="1579936"/>
            <a:ext cx="4917146" cy="369332"/>
          </a:xfrm>
          <a:prstGeom prst="rect">
            <a:avLst/>
          </a:prstGeom>
          <a:noFill/>
        </p:spPr>
        <p:txBody>
          <a:bodyPr wrap="square" rtlCol="0">
            <a:spAutoFit/>
          </a:bodyPr>
          <a:lstStyle/>
          <a:p>
            <a:pPr algn="ctr"/>
            <a:r>
              <a:rPr lang="nl-NL" b="1" dirty="0">
                <a:solidFill>
                  <a:srgbClr val="283C62"/>
                </a:solidFill>
                <a:latin typeface="Helvetica" panose="020B0604020202020204" pitchFamily="34" charset="0"/>
                <a:cs typeface="Helvetica" panose="020B0604020202020204" pitchFamily="34" charset="0"/>
              </a:rPr>
              <a:t>Huidig</a:t>
            </a:r>
          </a:p>
        </p:txBody>
      </p:sp>
      <p:cxnSp>
        <p:nvCxnSpPr>
          <p:cNvPr id="21" name="Rechte verbindingslijn 20">
            <a:extLst>
              <a:ext uri="{FF2B5EF4-FFF2-40B4-BE49-F238E27FC236}">
                <a16:creationId xmlns:a16="http://schemas.microsoft.com/office/drawing/2014/main" id="{4B3268BD-D678-64B4-A6F1-4CC811D31F45}"/>
              </a:ext>
            </a:extLst>
          </p:cNvPr>
          <p:cNvCxnSpPr>
            <a:cxnSpLocks/>
          </p:cNvCxnSpPr>
          <p:nvPr/>
        </p:nvCxnSpPr>
        <p:spPr>
          <a:xfrm>
            <a:off x="5468471" y="1579936"/>
            <a:ext cx="0" cy="4596746"/>
          </a:xfrm>
          <a:prstGeom prst="line">
            <a:avLst/>
          </a:prstGeom>
          <a:ln w="28575">
            <a:solidFill>
              <a:srgbClr val="283C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9555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Rechte verbindingslijn 34">
            <a:extLst>
              <a:ext uri="{FF2B5EF4-FFF2-40B4-BE49-F238E27FC236}">
                <a16:creationId xmlns:a16="http://schemas.microsoft.com/office/drawing/2014/main" id="{8C492F55-5AAF-38F9-500F-5849FEE9F2DA}"/>
              </a:ext>
            </a:extLst>
          </p:cNvPr>
          <p:cNvCxnSpPr>
            <a:cxnSpLocks/>
            <a:stCxn id="11" idx="2"/>
            <a:endCxn id="33" idx="0"/>
          </p:cNvCxnSpPr>
          <p:nvPr/>
        </p:nvCxnSpPr>
        <p:spPr>
          <a:xfrm flipH="1">
            <a:off x="4082744" y="3242768"/>
            <a:ext cx="1" cy="821937"/>
          </a:xfrm>
          <a:prstGeom prst="line">
            <a:avLst/>
          </a:prstGeom>
          <a:ln w="19050">
            <a:solidFill>
              <a:srgbClr val="283C62"/>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33" name="Rechthoek: afgeronde hoeken 32">
            <a:extLst>
              <a:ext uri="{FF2B5EF4-FFF2-40B4-BE49-F238E27FC236}">
                <a16:creationId xmlns:a16="http://schemas.microsoft.com/office/drawing/2014/main" id="{2A0813D2-9926-F4A1-6559-B197F9C9D16B}"/>
              </a:ext>
            </a:extLst>
          </p:cNvPr>
          <p:cNvSpPr/>
          <p:nvPr/>
        </p:nvSpPr>
        <p:spPr>
          <a:xfrm>
            <a:off x="838199" y="4064705"/>
            <a:ext cx="6489090" cy="1165015"/>
          </a:xfrm>
          <a:prstGeom prst="roundRect">
            <a:avLst/>
          </a:prstGeom>
          <a:solidFill>
            <a:srgbClr val="283C62"/>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nl-NL" dirty="0">
                <a:latin typeface="Helvetica" panose="020B0604020202020204" pitchFamily="34" charset="0"/>
                <a:cs typeface="Helvetica" panose="020B0604020202020204" pitchFamily="34" charset="0"/>
              </a:rPr>
              <a:t>YKE Leden</a:t>
            </a: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a:solidFill>
                  <a:srgbClr val="283C62"/>
                </a:solidFill>
                <a:latin typeface="Helvetica" panose="020B0604020202020204" pitchFamily="34" charset="0"/>
                <a:cs typeface="Helvetica" panose="020B0604020202020204" pitchFamily="34" charset="0"/>
              </a:rPr>
              <a:t>Stemronde 1: Nieuwe structuur YKE</a:t>
            </a:r>
          </a:p>
        </p:txBody>
      </p:sp>
      <p:sp>
        <p:nvSpPr>
          <p:cNvPr id="8" name="Tekstvak 7">
            <a:extLst>
              <a:ext uri="{FF2B5EF4-FFF2-40B4-BE49-F238E27FC236}">
                <a16:creationId xmlns:a16="http://schemas.microsoft.com/office/drawing/2014/main" id="{4FC616EE-1C78-BD06-880F-B6F529C77A84}"/>
              </a:ext>
            </a:extLst>
          </p:cNvPr>
          <p:cNvSpPr txBox="1"/>
          <p:nvPr/>
        </p:nvSpPr>
        <p:spPr>
          <a:xfrm>
            <a:off x="7728280" y="2980144"/>
            <a:ext cx="4463720" cy="2462213"/>
          </a:xfrm>
          <a:prstGeom prst="rect">
            <a:avLst/>
          </a:prstGeom>
          <a:noFill/>
        </p:spPr>
        <p:txBody>
          <a:bodyPr wrap="square">
            <a:spAutoFit/>
          </a:bodyPr>
          <a:lstStyle/>
          <a:p>
            <a:r>
              <a:rPr lang="nl-NL" sz="1400" b="1" dirty="0">
                <a:solidFill>
                  <a:srgbClr val="283C62"/>
                </a:solidFill>
                <a:latin typeface="Helvetica" panose="020B0604020202020204" pitchFamily="34" charset="0"/>
                <a:cs typeface="Helvetica" panose="020B0604020202020204" pitchFamily="34" charset="0"/>
              </a:rPr>
              <a:t>KIVI – Clusters:</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Young Engineers</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Expats &amp; </a:t>
            </a:r>
            <a:r>
              <a:rPr lang="nl-NL" sz="1400" dirty="0" err="1">
                <a:solidFill>
                  <a:srgbClr val="283C62"/>
                </a:solidFill>
                <a:latin typeface="Helvetica" panose="020B0604020202020204" pitchFamily="34" charset="0"/>
                <a:cs typeface="Helvetica" panose="020B0604020202020204" pitchFamily="34" charset="0"/>
              </a:rPr>
              <a:t>Inclusivity</a:t>
            </a:r>
            <a:endParaRPr lang="nl-NL" sz="14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IT, </a:t>
            </a:r>
            <a:r>
              <a:rPr lang="nl-NL" sz="1400" dirty="0" err="1">
                <a:solidFill>
                  <a:srgbClr val="283C62"/>
                </a:solidFill>
                <a:latin typeface="Helvetica" panose="020B0604020202020204" pitchFamily="34" charset="0"/>
                <a:cs typeface="Helvetica" panose="020B0604020202020204" pitchFamily="34" charset="0"/>
              </a:rPr>
              <a:t>Machinery</a:t>
            </a:r>
            <a:r>
              <a:rPr lang="nl-NL" sz="1400" dirty="0">
                <a:solidFill>
                  <a:srgbClr val="283C62"/>
                </a:solidFill>
                <a:latin typeface="Helvetica" panose="020B0604020202020204" pitchFamily="34" charset="0"/>
                <a:cs typeface="Helvetica" panose="020B0604020202020204" pitchFamily="34" charset="0"/>
              </a:rPr>
              <a:t> &amp; Systems</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Built Environment</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Energy &amp; </a:t>
            </a:r>
            <a:r>
              <a:rPr lang="nl-NL" sz="1400" dirty="0" err="1">
                <a:solidFill>
                  <a:srgbClr val="283C62"/>
                </a:solidFill>
                <a:latin typeface="Helvetica" panose="020B0604020202020204" pitchFamily="34" charset="0"/>
                <a:cs typeface="Helvetica" panose="020B0604020202020204" pitchFamily="34" charset="0"/>
              </a:rPr>
              <a:t>Renewables</a:t>
            </a:r>
            <a:endParaRPr lang="nl-NL" sz="14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400" dirty="0" err="1">
                <a:solidFill>
                  <a:srgbClr val="283C62"/>
                </a:solidFill>
                <a:latin typeface="Helvetica" panose="020B0604020202020204" pitchFamily="34" charset="0"/>
                <a:cs typeface="Helvetica" panose="020B0604020202020204" pitchFamily="34" charset="0"/>
              </a:rPr>
              <a:t>Mobility</a:t>
            </a:r>
            <a:r>
              <a:rPr lang="nl-NL" sz="1400" dirty="0">
                <a:solidFill>
                  <a:srgbClr val="283C62"/>
                </a:solidFill>
                <a:latin typeface="Helvetica" panose="020B0604020202020204" pitchFamily="34" charset="0"/>
                <a:cs typeface="Helvetica" panose="020B0604020202020204" pitchFamily="34" charset="0"/>
              </a:rPr>
              <a:t>, Transportation &amp; </a:t>
            </a:r>
            <a:r>
              <a:rPr lang="nl-NL" sz="1400" dirty="0" err="1">
                <a:solidFill>
                  <a:srgbClr val="283C62"/>
                </a:solidFill>
                <a:latin typeface="Helvetica" panose="020B0604020202020204" pitchFamily="34" charset="0"/>
                <a:cs typeface="Helvetica" panose="020B0604020202020204" pitchFamily="34" charset="0"/>
              </a:rPr>
              <a:t>Logistics</a:t>
            </a:r>
            <a:endParaRPr lang="nl-NL" sz="1400" dirty="0">
              <a:solidFill>
                <a:srgbClr val="283C62"/>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Chemical &amp; </a:t>
            </a:r>
            <a:r>
              <a:rPr lang="nl-NL" sz="1400" dirty="0" err="1">
                <a:solidFill>
                  <a:srgbClr val="283C62"/>
                </a:solidFill>
                <a:latin typeface="Helvetica" panose="020B0604020202020204" pitchFamily="34" charset="0"/>
                <a:cs typeface="Helvetica" panose="020B0604020202020204" pitchFamily="34" charset="0"/>
              </a:rPr>
              <a:t>Medical</a:t>
            </a:r>
            <a:r>
              <a:rPr lang="nl-NL" sz="1400" dirty="0">
                <a:solidFill>
                  <a:srgbClr val="283C62"/>
                </a:solidFill>
                <a:latin typeface="Helvetica" panose="020B0604020202020204" pitchFamily="34" charset="0"/>
                <a:cs typeface="Helvetica" panose="020B0604020202020204" pitchFamily="34" charset="0"/>
              </a:rPr>
              <a:t> Technology</a:t>
            </a:r>
          </a:p>
          <a:p>
            <a:pPr marL="285750" indent="-285750">
              <a:buFont typeface="Arial" panose="020B0604020202020204" pitchFamily="34" charset="0"/>
              <a:buChar char="•"/>
            </a:pPr>
            <a:r>
              <a:rPr lang="nl-NL" sz="1400" dirty="0" err="1">
                <a:solidFill>
                  <a:srgbClr val="283C62"/>
                </a:solidFill>
                <a:latin typeface="Helvetica" panose="020B0604020202020204" pitchFamily="34" charset="0"/>
                <a:cs typeface="Helvetica" panose="020B0604020202020204" pitchFamily="34" charset="0"/>
              </a:rPr>
              <a:t>Fundamental</a:t>
            </a:r>
            <a:r>
              <a:rPr lang="nl-NL" sz="1400" dirty="0">
                <a:solidFill>
                  <a:srgbClr val="283C62"/>
                </a:solidFill>
                <a:latin typeface="Helvetica" panose="020B0604020202020204" pitchFamily="34" charset="0"/>
                <a:cs typeface="Helvetica" panose="020B0604020202020204" pitchFamily="34" charset="0"/>
              </a:rPr>
              <a:t> Sciences &amp; Risk Control</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Human Technology, Business &amp; Design</a:t>
            </a:r>
          </a:p>
          <a:p>
            <a:pPr marL="285750" indent="-285750">
              <a:buFont typeface="Arial" panose="020B0604020202020204" pitchFamily="34" charset="0"/>
              <a:buChar char="•"/>
            </a:pPr>
            <a:r>
              <a:rPr lang="nl-NL" sz="1400" dirty="0" err="1">
                <a:solidFill>
                  <a:srgbClr val="283C62"/>
                </a:solidFill>
                <a:latin typeface="Helvetica" panose="020B0604020202020204" pitchFamily="34" charset="0"/>
                <a:cs typeface="Helvetica" panose="020B0604020202020204" pitchFamily="34" charset="0"/>
              </a:rPr>
              <a:t>Defense</a:t>
            </a:r>
            <a:r>
              <a:rPr lang="nl-NL" sz="1400" dirty="0">
                <a:solidFill>
                  <a:srgbClr val="283C62"/>
                </a:solidFill>
                <a:latin typeface="Helvetica" panose="020B0604020202020204" pitchFamily="34" charset="0"/>
                <a:cs typeface="Helvetica" panose="020B0604020202020204" pitchFamily="34" charset="0"/>
              </a:rPr>
              <a:t> &amp; Security</a:t>
            </a:r>
          </a:p>
        </p:txBody>
      </p:sp>
      <p:sp>
        <p:nvSpPr>
          <p:cNvPr id="9" name="Tekstvak 8">
            <a:extLst>
              <a:ext uri="{FF2B5EF4-FFF2-40B4-BE49-F238E27FC236}">
                <a16:creationId xmlns:a16="http://schemas.microsoft.com/office/drawing/2014/main" id="{B89144F0-850D-4D06-9C09-46BC4995F2D6}"/>
              </a:ext>
            </a:extLst>
          </p:cNvPr>
          <p:cNvSpPr txBox="1"/>
          <p:nvPr/>
        </p:nvSpPr>
        <p:spPr>
          <a:xfrm>
            <a:off x="7728280" y="1415643"/>
            <a:ext cx="4463720" cy="1384995"/>
          </a:xfrm>
          <a:prstGeom prst="rect">
            <a:avLst/>
          </a:prstGeom>
          <a:noFill/>
        </p:spPr>
        <p:txBody>
          <a:bodyPr wrap="square">
            <a:spAutoFit/>
          </a:bodyPr>
          <a:lstStyle/>
          <a:p>
            <a:r>
              <a:rPr lang="nl-NL" sz="1400" b="1" dirty="0">
                <a:solidFill>
                  <a:srgbClr val="283C62"/>
                </a:solidFill>
                <a:latin typeface="Helvetica" panose="020B0604020202020204" pitchFamily="34" charset="0"/>
                <a:cs typeface="Helvetica" panose="020B0604020202020204" pitchFamily="34" charset="0"/>
              </a:rPr>
              <a:t>Raden:</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ROBL (Raad Opleiding, Beroep &amp; Loopbaan)</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RWTM (Raad Wetenschap, Techniek &amp; Maatschappij)</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EYE (European Young Engineers)</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Ledenraad (KIVI)</a:t>
            </a:r>
          </a:p>
        </p:txBody>
      </p:sp>
      <p:sp>
        <p:nvSpPr>
          <p:cNvPr id="10" name="Tekstvak 9">
            <a:extLst>
              <a:ext uri="{FF2B5EF4-FFF2-40B4-BE49-F238E27FC236}">
                <a16:creationId xmlns:a16="http://schemas.microsoft.com/office/drawing/2014/main" id="{B2C0DD07-CFCD-CCFA-4532-FD3BF5C85893}"/>
              </a:ext>
            </a:extLst>
          </p:cNvPr>
          <p:cNvSpPr txBox="1"/>
          <p:nvPr/>
        </p:nvSpPr>
        <p:spPr>
          <a:xfrm>
            <a:off x="1849353" y="5567807"/>
            <a:ext cx="4462297" cy="369332"/>
          </a:xfrm>
          <a:prstGeom prst="rect">
            <a:avLst/>
          </a:prstGeom>
          <a:noFill/>
        </p:spPr>
        <p:txBody>
          <a:bodyPr wrap="square" rtlCol="0">
            <a:spAutoFit/>
          </a:bodyPr>
          <a:lstStyle/>
          <a:p>
            <a:pPr algn="ctr"/>
            <a:r>
              <a:rPr lang="nl-NL" i="1" dirty="0">
                <a:solidFill>
                  <a:srgbClr val="283C62"/>
                </a:solidFill>
                <a:latin typeface="Helvetica" panose="020B0604020202020204" pitchFamily="34" charset="0"/>
                <a:cs typeface="Helvetica" panose="020B0604020202020204" pitchFamily="34" charset="0"/>
              </a:rPr>
              <a:t>Expertise eerst, vertegenwoordiger volgt!</a:t>
            </a:r>
          </a:p>
        </p:txBody>
      </p:sp>
      <p:sp>
        <p:nvSpPr>
          <p:cNvPr id="11" name="Rechthoek: afgeronde hoeken 10">
            <a:extLst>
              <a:ext uri="{FF2B5EF4-FFF2-40B4-BE49-F238E27FC236}">
                <a16:creationId xmlns:a16="http://schemas.microsoft.com/office/drawing/2014/main" id="{23306E70-7500-CC4F-B558-C34C3EB1243F}"/>
              </a:ext>
            </a:extLst>
          </p:cNvPr>
          <p:cNvSpPr/>
          <p:nvPr/>
        </p:nvSpPr>
        <p:spPr>
          <a:xfrm>
            <a:off x="838200" y="2077753"/>
            <a:ext cx="6489090" cy="1165015"/>
          </a:xfrm>
          <a:prstGeom prst="roundRect">
            <a:avLst/>
          </a:prstGeom>
          <a:solidFill>
            <a:srgbClr val="283C6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dirty="0">
                <a:latin typeface="Helvetica" panose="020B0604020202020204" pitchFamily="34" charset="0"/>
                <a:cs typeface="Helvetica" panose="020B0604020202020204" pitchFamily="34" charset="0"/>
              </a:rPr>
              <a:t>YKE Portfolio Managers</a:t>
            </a:r>
          </a:p>
        </p:txBody>
      </p:sp>
      <p:grpSp>
        <p:nvGrpSpPr>
          <p:cNvPr id="12" name="Groep 11">
            <a:extLst>
              <a:ext uri="{FF2B5EF4-FFF2-40B4-BE49-F238E27FC236}">
                <a16:creationId xmlns:a16="http://schemas.microsoft.com/office/drawing/2014/main" id="{9D4FE8FE-D7FC-2E0A-1418-8BECC2CDA01E}"/>
              </a:ext>
            </a:extLst>
          </p:cNvPr>
          <p:cNvGrpSpPr/>
          <p:nvPr/>
        </p:nvGrpSpPr>
        <p:grpSpPr>
          <a:xfrm>
            <a:off x="3390777" y="2713493"/>
            <a:ext cx="1383935" cy="657760"/>
            <a:chOff x="1381124" y="2145620"/>
            <a:chExt cx="1035843" cy="657760"/>
          </a:xfrm>
        </p:grpSpPr>
        <p:sp>
          <p:nvSpPr>
            <p:cNvPr id="13" name="Rechthoek: afgeronde hoeken 12">
              <a:extLst>
                <a:ext uri="{FF2B5EF4-FFF2-40B4-BE49-F238E27FC236}">
                  <a16:creationId xmlns:a16="http://schemas.microsoft.com/office/drawing/2014/main" id="{EFCE7C52-743E-3D34-9452-71B2AC4A01A7}"/>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14" name="Rechthoek: afgeronde hoeken 4">
              <a:extLst>
                <a:ext uri="{FF2B5EF4-FFF2-40B4-BE49-F238E27FC236}">
                  <a16:creationId xmlns:a16="http://schemas.microsoft.com/office/drawing/2014/main" id="{4C551FCD-95AD-428D-72E1-7D99F19DAFE5}"/>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(Bestuur)</a:t>
              </a:r>
            </a:p>
          </p:txBody>
        </p:sp>
      </p:grpSp>
      <p:grpSp>
        <p:nvGrpSpPr>
          <p:cNvPr id="15" name="Groep 14">
            <a:extLst>
              <a:ext uri="{FF2B5EF4-FFF2-40B4-BE49-F238E27FC236}">
                <a16:creationId xmlns:a16="http://schemas.microsoft.com/office/drawing/2014/main" id="{4349A82E-547C-373C-77C7-160061441846}"/>
              </a:ext>
            </a:extLst>
          </p:cNvPr>
          <p:cNvGrpSpPr/>
          <p:nvPr/>
        </p:nvGrpSpPr>
        <p:grpSpPr>
          <a:xfrm>
            <a:off x="5514429" y="2716636"/>
            <a:ext cx="1383935" cy="657760"/>
            <a:chOff x="1381124" y="2145620"/>
            <a:chExt cx="1035843" cy="657760"/>
          </a:xfrm>
        </p:grpSpPr>
        <p:sp>
          <p:nvSpPr>
            <p:cNvPr id="16" name="Rechthoek: afgeronde hoeken 15">
              <a:extLst>
                <a:ext uri="{FF2B5EF4-FFF2-40B4-BE49-F238E27FC236}">
                  <a16:creationId xmlns:a16="http://schemas.microsoft.com/office/drawing/2014/main" id="{C4D73497-39A4-73D8-535A-884AB7B70207}"/>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17" name="Rechthoek: afgeronde hoeken 4">
              <a:extLst>
                <a:ext uri="{FF2B5EF4-FFF2-40B4-BE49-F238E27FC236}">
                  <a16:creationId xmlns:a16="http://schemas.microsoft.com/office/drawing/2014/main" id="{51A21420-E661-2265-0B51-4D8FE2172C01}"/>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(Raad)</a:t>
              </a:r>
            </a:p>
          </p:txBody>
        </p:sp>
      </p:grpSp>
      <p:grpSp>
        <p:nvGrpSpPr>
          <p:cNvPr id="18" name="Groep 17">
            <a:extLst>
              <a:ext uri="{FF2B5EF4-FFF2-40B4-BE49-F238E27FC236}">
                <a16:creationId xmlns:a16="http://schemas.microsoft.com/office/drawing/2014/main" id="{940E718A-EE04-E76D-28CD-DB84C494A29D}"/>
              </a:ext>
            </a:extLst>
          </p:cNvPr>
          <p:cNvGrpSpPr/>
          <p:nvPr/>
        </p:nvGrpSpPr>
        <p:grpSpPr>
          <a:xfrm>
            <a:off x="1268234" y="2720696"/>
            <a:ext cx="1383936" cy="657760"/>
            <a:chOff x="1381124" y="2145620"/>
            <a:chExt cx="1035843" cy="657760"/>
          </a:xfrm>
        </p:grpSpPr>
        <p:sp>
          <p:nvSpPr>
            <p:cNvPr id="19" name="Rechthoek: afgeronde hoeken 18">
              <a:extLst>
                <a:ext uri="{FF2B5EF4-FFF2-40B4-BE49-F238E27FC236}">
                  <a16:creationId xmlns:a16="http://schemas.microsoft.com/office/drawing/2014/main" id="{760655F7-30FA-FAEA-5C74-75FE445BC9E9}"/>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20" name="Rechthoek: afgeronde hoeken 4">
              <a:extLst>
                <a:ext uri="{FF2B5EF4-FFF2-40B4-BE49-F238E27FC236}">
                  <a16:creationId xmlns:a16="http://schemas.microsoft.com/office/drawing/2014/main" id="{3E3EE486-4C72-F9E7-8F10-4968368B6151}"/>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PM (Cluster)</a:t>
              </a:r>
            </a:p>
          </p:txBody>
        </p:sp>
      </p:grpSp>
      <p:grpSp>
        <p:nvGrpSpPr>
          <p:cNvPr id="22" name="Groep 21">
            <a:extLst>
              <a:ext uri="{FF2B5EF4-FFF2-40B4-BE49-F238E27FC236}">
                <a16:creationId xmlns:a16="http://schemas.microsoft.com/office/drawing/2014/main" id="{A47F1B75-4635-3B56-0B57-DF7EA4F71A22}"/>
              </a:ext>
            </a:extLst>
          </p:cNvPr>
          <p:cNvGrpSpPr/>
          <p:nvPr/>
        </p:nvGrpSpPr>
        <p:grpSpPr>
          <a:xfrm>
            <a:off x="3139617" y="3916955"/>
            <a:ext cx="1881771" cy="657760"/>
            <a:chOff x="115093" y="2145620"/>
            <a:chExt cx="1035843" cy="657760"/>
          </a:xfrm>
        </p:grpSpPr>
        <p:sp>
          <p:nvSpPr>
            <p:cNvPr id="31" name="Rechthoek: afgeronde hoeken 30">
              <a:extLst>
                <a:ext uri="{FF2B5EF4-FFF2-40B4-BE49-F238E27FC236}">
                  <a16:creationId xmlns:a16="http://schemas.microsoft.com/office/drawing/2014/main" id="{CF618C53-3D0D-892A-E9FC-895DB560A33E}"/>
                </a:ext>
              </a:extLst>
            </p:cNvPr>
            <p:cNvSpPr/>
            <p:nvPr/>
          </p:nvSpPr>
          <p:spPr>
            <a:xfrm>
              <a:off x="115093"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32" name="Rechthoek: afgeronde hoeken 5">
              <a:extLst>
                <a:ext uri="{FF2B5EF4-FFF2-40B4-BE49-F238E27FC236}">
                  <a16:creationId xmlns:a16="http://schemas.microsoft.com/office/drawing/2014/main" id="{91AEA9E8-C152-2BB8-F5EE-F66058AA9080}"/>
                </a:ext>
              </a:extLst>
            </p:cNvPr>
            <p:cNvSpPr txBox="1"/>
            <p:nvPr/>
          </p:nvSpPr>
          <p:spPr>
            <a:xfrm>
              <a:off x="134358"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Actieve leden</a:t>
              </a:r>
            </a:p>
          </p:txBody>
        </p:sp>
      </p:grpSp>
      <p:grpSp>
        <p:nvGrpSpPr>
          <p:cNvPr id="24" name="Groep 23">
            <a:extLst>
              <a:ext uri="{FF2B5EF4-FFF2-40B4-BE49-F238E27FC236}">
                <a16:creationId xmlns:a16="http://schemas.microsoft.com/office/drawing/2014/main" id="{463D3134-6D2E-DD87-E2C4-ECABAA6FE695}"/>
              </a:ext>
            </a:extLst>
          </p:cNvPr>
          <p:cNvGrpSpPr/>
          <p:nvPr/>
        </p:nvGrpSpPr>
        <p:grpSpPr>
          <a:xfrm>
            <a:off x="981522" y="3916955"/>
            <a:ext cx="1881771" cy="657760"/>
            <a:chOff x="1381124" y="2145620"/>
            <a:chExt cx="1035843" cy="657760"/>
          </a:xfrm>
        </p:grpSpPr>
        <p:sp>
          <p:nvSpPr>
            <p:cNvPr id="29" name="Rechthoek: afgeronde hoeken 28">
              <a:extLst>
                <a:ext uri="{FF2B5EF4-FFF2-40B4-BE49-F238E27FC236}">
                  <a16:creationId xmlns:a16="http://schemas.microsoft.com/office/drawing/2014/main" id="{EF468590-6E34-812D-FCCD-BC7812D016AA}"/>
                </a:ext>
              </a:extLst>
            </p:cNvPr>
            <p:cNvSpPr/>
            <p:nvPr/>
          </p:nvSpPr>
          <p:spPr>
            <a:xfrm>
              <a:off x="1381124"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30" name="Rechthoek: afgeronde hoeken 8">
              <a:extLst>
                <a:ext uri="{FF2B5EF4-FFF2-40B4-BE49-F238E27FC236}">
                  <a16:creationId xmlns:a16="http://schemas.microsoft.com/office/drawing/2014/main" id="{B91D0019-78FF-D4A3-0DC4-EFA875BDE2C2}"/>
                </a:ext>
              </a:extLst>
            </p:cNvPr>
            <p:cNvSpPr txBox="1"/>
            <p:nvPr/>
          </p:nvSpPr>
          <p:spPr>
            <a:xfrm>
              <a:off x="1400389"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dirty="0">
                  <a:latin typeface="Helvetica" panose="020B0604020202020204" pitchFamily="34" charset="0"/>
                  <a:cs typeface="Helvetica" panose="020B0604020202020204" pitchFamily="34" charset="0"/>
                </a:rPr>
                <a:t>Passieve l</a:t>
              </a:r>
              <a:r>
                <a:rPr lang="nl-NL" sz="1400" kern="1200" dirty="0">
                  <a:latin typeface="Helvetica" panose="020B0604020202020204" pitchFamily="34" charset="0"/>
                  <a:cs typeface="Helvetica" panose="020B0604020202020204" pitchFamily="34" charset="0"/>
                </a:rPr>
                <a:t>eden</a:t>
              </a:r>
            </a:p>
          </p:txBody>
        </p:sp>
      </p:grpSp>
      <p:grpSp>
        <p:nvGrpSpPr>
          <p:cNvPr id="26" name="Groep 25">
            <a:extLst>
              <a:ext uri="{FF2B5EF4-FFF2-40B4-BE49-F238E27FC236}">
                <a16:creationId xmlns:a16="http://schemas.microsoft.com/office/drawing/2014/main" id="{9A7FEB2D-9355-181C-F634-CDA26F958CE2}"/>
              </a:ext>
            </a:extLst>
          </p:cNvPr>
          <p:cNvGrpSpPr/>
          <p:nvPr/>
        </p:nvGrpSpPr>
        <p:grpSpPr>
          <a:xfrm>
            <a:off x="5308220" y="3916955"/>
            <a:ext cx="1881771" cy="657760"/>
            <a:chOff x="2647155" y="2145620"/>
            <a:chExt cx="1035843" cy="657760"/>
          </a:xfrm>
        </p:grpSpPr>
        <p:sp>
          <p:nvSpPr>
            <p:cNvPr id="27" name="Rechthoek: afgeronde hoeken 26">
              <a:extLst>
                <a:ext uri="{FF2B5EF4-FFF2-40B4-BE49-F238E27FC236}">
                  <a16:creationId xmlns:a16="http://schemas.microsoft.com/office/drawing/2014/main" id="{82ED6D1F-57DB-617D-8D71-5A22EC037FDD}"/>
                </a:ext>
              </a:extLst>
            </p:cNvPr>
            <p:cNvSpPr/>
            <p:nvPr/>
          </p:nvSpPr>
          <p:spPr>
            <a:xfrm>
              <a:off x="2647155" y="2145620"/>
              <a:ext cx="1035843" cy="657760"/>
            </a:xfrm>
            <a:prstGeom prst="roundRect">
              <a:avLst>
                <a:gd name="adj" fmla="val 10000"/>
              </a:avLst>
            </a:prstGeom>
            <a:ln>
              <a:solidFill>
                <a:srgbClr val="283C6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sz="1400">
                <a:latin typeface="Helvetica" panose="020B0604020202020204" pitchFamily="34" charset="0"/>
                <a:cs typeface="Helvetica" panose="020B0604020202020204" pitchFamily="34" charset="0"/>
              </a:endParaRPr>
            </a:p>
          </p:txBody>
        </p:sp>
        <p:sp>
          <p:nvSpPr>
            <p:cNvPr id="28" name="Rechthoek: afgeronde hoeken 11">
              <a:extLst>
                <a:ext uri="{FF2B5EF4-FFF2-40B4-BE49-F238E27FC236}">
                  <a16:creationId xmlns:a16="http://schemas.microsoft.com/office/drawing/2014/main" id="{6E8B792F-F193-A2D0-986C-2735750CCFC5}"/>
                </a:ext>
              </a:extLst>
            </p:cNvPr>
            <p:cNvSpPr txBox="1"/>
            <p:nvPr/>
          </p:nvSpPr>
          <p:spPr>
            <a:xfrm>
              <a:off x="2666420" y="2164885"/>
              <a:ext cx="997313" cy="6192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400" kern="1200" dirty="0">
                  <a:latin typeface="Helvetica" panose="020B0604020202020204" pitchFamily="34" charset="0"/>
                  <a:cs typeface="Helvetica" panose="020B0604020202020204" pitchFamily="34" charset="0"/>
                </a:rPr>
                <a:t>Potentiële leden</a:t>
              </a:r>
            </a:p>
          </p:txBody>
        </p:sp>
      </p:grpSp>
      <p:sp>
        <p:nvSpPr>
          <p:cNvPr id="3" name="Rechthoek 2">
            <a:extLst>
              <a:ext uri="{FF2B5EF4-FFF2-40B4-BE49-F238E27FC236}">
                <a16:creationId xmlns:a16="http://schemas.microsoft.com/office/drawing/2014/main" id="{F4758A4D-0616-0055-97DF-C56EAF3E507F}"/>
              </a:ext>
            </a:extLst>
          </p:cNvPr>
          <p:cNvSpPr/>
          <p:nvPr/>
        </p:nvSpPr>
        <p:spPr>
          <a:xfrm>
            <a:off x="0" y="0"/>
            <a:ext cx="12192000" cy="6858000"/>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46B3CE8C-9AB7-6DC3-3365-291638A44298}"/>
              </a:ext>
            </a:extLst>
          </p:cNvPr>
          <p:cNvSpPr txBox="1"/>
          <p:nvPr/>
        </p:nvSpPr>
        <p:spPr>
          <a:xfrm>
            <a:off x="7731401" y="5618283"/>
            <a:ext cx="4463720" cy="954107"/>
          </a:xfrm>
          <a:prstGeom prst="rect">
            <a:avLst/>
          </a:prstGeom>
          <a:noFill/>
        </p:spPr>
        <p:txBody>
          <a:bodyPr wrap="square">
            <a:spAutoFit/>
          </a:bodyPr>
          <a:lstStyle/>
          <a:p>
            <a:r>
              <a:rPr lang="nl-NL" sz="1400" b="1" dirty="0">
                <a:solidFill>
                  <a:srgbClr val="283C62"/>
                </a:solidFill>
                <a:latin typeface="Helvetica" panose="020B0604020202020204" pitchFamily="34" charset="0"/>
                <a:cs typeface="Helvetica" panose="020B0604020202020204" pitchFamily="34" charset="0"/>
              </a:rPr>
              <a:t>Bestuurstaken:</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Voorzitter</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Secretaris</a:t>
            </a:r>
          </a:p>
          <a:p>
            <a:pPr marL="285750" indent="-285750">
              <a:buFont typeface="Arial" panose="020B0604020202020204" pitchFamily="34" charset="0"/>
              <a:buChar char="•"/>
            </a:pPr>
            <a:r>
              <a:rPr lang="nl-NL" sz="1400" dirty="0">
                <a:solidFill>
                  <a:srgbClr val="283C62"/>
                </a:solidFill>
                <a:latin typeface="Helvetica" panose="020B0604020202020204" pitchFamily="34" charset="0"/>
                <a:cs typeface="Helvetica" panose="020B0604020202020204" pitchFamily="34" charset="0"/>
              </a:rPr>
              <a:t>Penningmeester</a:t>
            </a:r>
          </a:p>
        </p:txBody>
      </p:sp>
      <p:sp>
        <p:nvSpPr>
          <p:cNvPr id="7" name="Rechthoek 6">
            <a:extLst>
              <a:ext uri="{FF2B5EF4-FFF2-40B4-BE49-F238E27FC236}">
                <a16:creationId xmlns:a16="http://schemas.microsoft.com/office/drawing/2014/main" id="{8CCB6669-352A-BEEF-AFDC-664B6D23CF88}"/>
              </a:ext>
            </a:extLst>
          </p:cNvPr>
          <p:cNvSpPr/>
          <p:nvPr/>
        </p:nvSpPr>
        <p:spPr>
          <a:xfrm>
            <a:off x="0" y="6380947"/>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6ECFD43-F143-DB7B-2D7F-6D39BAA1F2C8}"/>
              </a:ext>
            </a:extLst>
          </p:cNvPr>
          <p:cNvSpPr/>
          <p:nvPr/>
        </p:nvSpPr>
        <p:spPr>
          <a:xfrm>
            <a:off x="1176268" y="6380947"/>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B43CECE5-FF37-1E2B-D65A-1B084B6A721A}"/>
              </a:ext>
            </a:extLst>
          </p:cNvPr>
          <p:cNvSpPr txBox="1"/>
          <p:nvPr/>
        </p:nvSpPr>
        <p:spPr>
          <a:xfrm>
            <a:off x="-3121" y="6079838"/>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Voor:</a:t>
            </a:r>
          </a:p>
        </p:txBody>
      </p:sp>
      <p:sp>
        <p:nvSpPr>
          <p:cNvPr id="25" name="Tekstvak 24">
            <a:extLst>
              <a:ext uri="{FF2B5EF4-FFF2-40B4-BE49-F238E27FC236}">
                <a16:creationId xmlns:a16="http://schemas.microsoft.com/office/drawing/2014/main" id="{1C857859-B7BA-A976-E7EC-899721D2135F}"/>
              </a:ext>
            </a:extLst>
          </p:cNvPr>
          <p:cNvSpPr txBox="1"/>
          <p:nvPr/>
        </p:nvSpPr>
        <p:spPr>
          <a:xfrm>
            <a:off x="1173147" y="6079838"/>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Tegen:</a:t>
            </a:r>
          </a:p>
        </p:txBody>
      </p:sp>
      <p:sp>
        <p:nvSpPr>
          <p:cNvPr id="36" name="Tekstvak 35">
            <a:extLst>
              <a:ext uri="{FF2B5EF4-FFF2-40B4-BE49-F238E27FC236}">
                <a16:creationId xmlns:a16="http://schemas.microsoft.com/office/drawing/2014/main" id="{E090B443-9CC5-B70A-551D-C7FA3A85C6DC}"/>
              </a:ext>
            </a:extLst>
          </p:cNvPr>
          <p:cNvSpPr txBox="1"/>
          <p:nvPr/>
        </p:nvSpPr>
        <p:spPr>
          <a:xfrm>
            <a:off x="1173147" y="6461662"/>
            <a:ext cx="1176268" cy="307777"/>
          </a:xfrm>
          <a:prstGeom prst="rect">
            <a:avLst/>
          </a:prstGeom>
          <a:noFill/>
        </p:spPr>
        <p:txBody>
          <a:bodyPr wrap="square">
            <a:spAutoFit/>
          </a:bodyPr>
          <a:lstStyle/>
          <a:p>
            <a:r>
              <a:rPr lang="en-US" sz="1400">
                <a:solidFill>
                  <a:srgbClr val="283C62"/>
                </a:solidFill>
                <a:latin typeface="Helvetica" panose="020B0604020202020204" pitchFamily="34" charset="0"/>
                <a:cs typeface="Helvetica" panose="020B0604020202020204" pitchFamily="34" charset="0"/>
              </a:rPr>
              <a:t>0</a:t>
            </a:r>
            <a:endParaRPr lang="nl-NL" sz="1400" dirty="0">
              <a:solidFill>
                <a:srgbClr val="283C62"/>
              </a:solidFill>
              <a:latin typeface="Helvetica" panose="020B0604020202020204" pitchFamily="34" charset="0"/>
              <a:cs typeface="Helvetica" panose="020B0604020202020204" pitchFamily="34" charset="0"/>
            </a:endParaRPr>
          </a:p>
        </p:txBody>
      </p:sp>
      <p:sp>
        <p:nvSpPr>
          <p:cNvPr id="37" name="Tekstvak 36">
            <a:extLst>
              <a:ext uri="{FF2B5EF4-FFF2-40B4-BE49-F238E27FC236}">
                <a16:creationId xmlns:a16="http://schemas.microsoft.com/office/drawing/2014/main" id="{28A60CA9-977B-9E03-6E4F-89E0848F23E7}"/>
              </a:ext>
            </a:extLst>
          </p:cNvPr>
          <p:cNvSpPr txBox="1"/>
          <p:nvPr/>
        </p:nvSpPr>
        <p:spPr>
          <a:xfrm>
            <a:off x="0" y="6461662"/>
            <a:ext cx="1176268" cy="307777"/>
          </a:xfrm>
          <a:prstGeom prst="rect">
            <a:avLst/>
          </a:prstGeom>
          <a:noFill/>
        </p:spPr>
        <p:txBody>
          <a:bodyPr wrap="square">
            <a:spAutoFit/>
          </a:bodyPr>
          <a:lstStyle/>
          <a:p>
            <a:r>
              <a:rPr lang="en-US" sz="1400">
                <a:solidFill>
                  <a:srgbClr val="283C62"/>
                </a:solidFill>
                <a:latin typeface="Helvetica" panose="020B0604020202020204" pitchFamily="34" charset="0"/>
                <a:cs typeface="Helvetica" panose="020B0604020202020204" pitchFamily="34" charset="0"/>
              </a:rPr>
              <a:t>8</a:t>
            </a:r>
            <a:endParaRPr lang="nl-NL" sz="1400" dirty="0">
              <a:solidFill>
                <a:srgbClr val="283C62"/>
              </a:solidFill>
              <a:latin typeface="Helvetica" panose="020B0604020202020204" pitchFamily="34" charset="0"/>
              <a:cs typeface="Helvetica" panose="020B0604020202020204" pitchFamily="34" charset="0"/>
            </a:endParaRPr>
          </a:p>
        </p:txBody>
      </p:sp>
      <p:sp>
        <p:nvSpPr>
          <p:cNvPr id="34" name="Rechthoek: afgeronde hoeken 33">
            <a:extLst>
              <a:ext uri="{FF2B5EF4-FFF2-40B4-BE49-F238E27FC236}">
                <a16:creationId xmlns:a16="http://schemas.microsoft.com/office/drawing/2014/main" id="{A20890F3-9541-77A7-791D-D26A61828281}"/>
              </a:ext>
            </a:extLst>
          </p:cNvPr>
          <p:cNvSpPr/>
          <p:nvPr/>
        </p:nvSpPr>
        <p:spPr>
          <a:xfrm rot="20746740">
            <a:off x="4699881" y="1321237"/>
            <a:ext cx="3241675" cy="799379"/>
          </a:xfrm>
          <a:prstGeom prst="roundRect">
            <a:avLst/>
          </a:prstGeom>
          <a:noFill/>
          <a:ln w="57150">
            <a:solidFill>
              <a:srgbClr val="008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008A00"/>
                </a:solidFill>
                <a:latin typeface="Helvetica" panose="020B0604020202020204" pitchFamily="34" charset="0"/>
                <a:cs typeface="Helvetica" panose="020B0604020202020204" pitchFamily="34" charset="0"/>
              </a:rPr>
              <a:t>AANGENOMEN</a:t>
            </a:r>
          </a:p>
        </p:txBody>
      </p:sp>
    </p:spTree>
    <p:extLst>
      <p:ext uri="{BB962C8B-B14F-4D97-AF65-F5344CB8AC3E}">
        <p14:creationId xmlns:p14="http://schemas.microsoft.com/office/powerpoint/2010/main" val="23527284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rPr>
              <a:t>Nieuwe YKE activiteitgroepen</a:t>
            </a:r>
          </a:p>
        </p:txBody>
      </p:sp>
      <p:sp>
        <p:nvSpPr>
          <p:cNvPr id="2" name="Rechthoek: afgeronde hoeken 1">
            <a:extLst>
              <a:ext uri="{FF2B5EF4-FFF2-40B4-BE49-F238E27FC236}">
                <a16:creationId xmlns:a16="http://schemas.microsoft.com/office/drawing/2014/main" id="{DE4F2209-ED78-3D48-0514-19427502FDF9}"/>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19:15</a:t>
            </a:r>
          </a:p>
        </p:txBody>
      </p:sp>
    </p:spTree>
    <p:extLst>
      <p:ext uri="{BB962C8B-B14F-4D97-AF65-F5344CB8AC3E}">
        <p14:creationId xmlns:p14="http://schemas.microsoft.com/office/powerpoint/2010/main" val="231726191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activiteitgroepen</a:t>
            </a:r>
          </a:p>
        </p:txBody>
      </p:sp>
      <p:sp>
        <p:nvSpPr>
          <p:cNvPr id="8" name="Tijdelijke aanduiding voor inhoud 6">
            <a:extLst>
              <a:ext uri="{FF2B5EF4-FFF2-40B4-BE49-F238E27FC236}">
                <a16:creationId xmlns:a16="http://schemas.microsoft.com/office/drawing/2014/main" id="{96CE2572-6E98-8C18-6C09-55E5861F5CC6}"/>
              </a:ext>
            </a:extLst>
          </p:cNvPr>
          <p:cNvSpPr>
            <a:spLocks noGrp="1"/>
          </p:cNvSpPr>
          <p:nvPr>
            <p:ph idx="1"/>
          </p:nvPr>
        </p:nvSpPr>
        <p:spPr>
          <a:xfrm>
            <a:off x="838200" y="1825625"/>
            <a:ext cx="10663518" cy="4351338"/>
          </a:xfrm>
        </p:spPr>
        <p:txBody>
          <a:bodyPr>
            <a:normAutofit fontScale="92500" lnSpcReduction="20000"/>
          </a:bodyPr>
          <a:lstStyle/>
          <a:p>
            <a:r>
              <a:rPr lang="nl-NL" dirty="0">
                <a:solidFill>
                  <a:srgbClr val="283C62"/>
                </a:solidFill>
              </a:rPr>
              <a:t>YKE activiteiten kennen geen continuïteit, hierdoor kunnen YKE leden de activiteiten niet voorspelbaar inzetten om hun kennis en vaardigheden te vergroten</a:t>
            </a:r>
          </a:p>
          <a:p>
            <a:r>
              <a:rPr lang="nl-NL" dirty="0">
                <a:solidFill>
                  <a:srgbClr val="283C62"/>
                </a:solidFill>
              </a:rPr>
              <a:t>Er is geen balans tussen activiteiten, hierdoor kunnen YKE leden elkaar moeilijk ‘tegenkomen’</a:t>
            </a:r>
          </a:p>
          <a:p>
            <a:r>
              <a:rPr lang="nl-NL" dirty="0">
                <a:solidFill>
                  <a:srgbClr val="283C62"/>
                </a:solidFill>
              </a:rPr>
              <a:t>Faciliteiten en voorzieningen van KIVI worden niet maximaal benut (andere </a:t>
            </a:r>
            <a:r>
              <a:rPr lang="nl-NL" dirty="0" err="1">
                <a:solidFill>
                  <a:srgbClr val="283C62"/>
                </a:solidFill>
              </a:rPr>
              <a:t>vakafdelingen</a:t>
            </a:r>
            <a:r>
              <a:rPr lang="nl-NL" dirty="0">
                <a:solidFill>
                  <a:srgbClr val="283C62"/>
                </a:solidFill>
              </a:rPr>
              <a:t>, KIVI coaching, KIVI </a:t>
            </a:r>
            <a:r>
              <a:rPr lang="nl-NL" dirty="0" err="1">
                <a:solidFill>
                  <a:srgbClr val="283C62"/>
                </a:solidFill>
              </a:rPr>
              <a:t>academy</a:t>
            </a:r>
            <a:r>
              <a:rPr lang="nl-NL" dirty="0">
                <a:solidFill>
                  <a:srgbClr val="283C62"/>
                </a:solidFill>
              </a:rPr>
              <a:t>, OPD-tool)</a:t>
            </a:r>
          </a:p>
          <a:p>
            <a:endParaRPr lang="nl-NL" dirty="0">
              <a:solidFill>
                <a:srgbClr val="283C62"/>
              </a:solidFill>
            </a:endParaRPr>
          </a:p>
          <a:p>
            <a:pPr>
              <a:buFont typeface="Wingdings" panose="05000000000000000000" pitchFamily="2" charset="2"/>
              <a:buChar char="à"/>
            </a:pPr>
            <a:r>
              <a:rPr lang="nl-NL" dirty="0">
                <a:solidFill>
                  <a:srgbClr val="283C62"/>
                </a:solidFill>
                <a:sym typeface="Wingdings" panose="05000000000000000000" pitchFamily="2" charset="2"/>
              </a:rPr>
              <a:t>YKE merkt dat YKE leden steeds minder de faciliteiten van het KIVI weten te vinden en vindt dat een gemiste kans</a:t>
            </a:r>
          </a:p>
          <a:p>
            <a:pPr>
              <a:buFont typeface="Wingdings" panose="05000000000000000000" pitchFamily="2" charset="2"/>
              <a:buChar char="à"/>
            </a:pPr>
            <a:r>
              <a:rPr lang="nl-NL" dirty="0">
                <a:solidFill>
                  <a:srgbClr val="283C62"/>
                </a:solidFill>
                <a:sym typeface="Wingdings" panose="05000000000000000000" pitchFamily="2" charset="2"/>
              </a:rPr>
              <a:t>YKE wil bijdragen in de ontwikkeling van haar leden tot goed ingenieur en daarmee de positie van YKE als organisatie in de maatschappij versterken</a:t>
            </a:r>
            <a:endParaRPr lang="nl-NL" dirty="0">
              <a:solidFill>
                <a:srgbClr val="283C62"/>
              </a:solidFill>
            </a:endParaRPr>
          </a:p>
        </p:txBody>
      </p:sp>
      <p:pic>
        <p:nvPicPr>
          <p:cNvPr id="3" name="Graphic 2" descr="Persoon met een idee met effen opvulling">
            <a:extLst>
              <a:ext uri="{FF2B5EF4-FFF2-40B4-BE49-F238E27FC236}">
                <a16:creationId xmlns:a16="http://schemas.microsoft.com/office/drawing/2014/main" id="{DADBAFB7-D966-EA6A-EEB4-617801954F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8751" y="406298"/>
            <a:ext cx="941399" cy="941399"/>
          </a:xfrm>
          <a:prstGeom prst="rect">
            <a:avLst/>
          </a:prstGeom>
        </p:spPr>
      </p:pic>
      <p:pic>
        <p:nvPicPr>
          <p:cNvPr id="7" name="Graphic 6" descr="Verbindingen met effen opvulling">
            <a:extLst>
              <a:ext uri="{FF2B5EF4-FFF2-40B4-BE49-F238E27FC236}">
                <a16:creationId xmlns:a16="http://schemas.microsoft.com/office/drawing/2014/main" id="{3891D9C6-F233-3E30-0D97-0A9F72387F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1272" y="406298"/>
            <a:ext cx="941399" cy="941399"/>
          </a:xfrm>
          <a:prstGeom prst="rect">
            <a:avLst/>
          </a:prstGeom>
        </p:spPr>
      </p:pic>
      <p:pic>
        <p:nvPicPr>
          <p:cNvPr id="9" name="Graphic 8" descr="Vergadering met effen opvulling">
            <a:extLst>
              <a:ext uri="{FF2B5EF4-FFF2-40B4-BE49-F238E27FC236}">
                <a16:creationId xmlns:a16="http://schemas.microsoft.com/office/drawing/2014/main" id="{C09DEB5C-52C2-BC0B-FD2D-C34E8AD2CE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182656499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activiteitgroepen</a:t>
            </a:r>
          </a:p>
        </p:txBody>
      </p:sp>
      <p:sp>
        <p:nvSpPr>
          <p:cNvPr id="11" name="Tijdelijke aanduiding voor inhoud 6">
            <a:extLst>
              <a:ext uri="{FF2B5EF4-FFF2-40B4-BE49-F238E27FC236}">
                <a16:creationId xmlns:a16="http://schemas.microsoft.com/office/drawing/2014/main" id="{E2377AB8-C923-5E5F-C1AB-3251BE665D20}"/>
              </a:ext>
            </a:extLst>
          </p:cNvPr>
          <p:cNvSpPr>
            <a:spLocks noGrp="1"/>
          </p:cNvSpPr>
          <p:nvPr>
            <p:ph idx="1"/>
          </p:nvPr>
        </p:nvSpPr>
        <p:spPr>
          <a:xfrm>
            <a:off x="8112125" y="909439"/>
            <a:ext cx="4079875" cy="1325563"/>
          </a:xfrm>
        </p:spPr>
        <p:txBody>
          <a:bodyPr>
            <a:normAutofit/>
          </a:bodyPr>
          <a:lstStyle/>
          <a:p>
            <a:pPr marL="0" indent="0">
              <a:buNone/>
            </a:pPr>
            <a:r>
              <a:rPr lang="nl-NL" sz="1800" b="1" dirty="0">
                <a:solidFill>
                  <a:schemeClr val="bg1">
                    <a:lumMod val="50000"/>
                  </a:schemeClr>
                </a:solidFill>
                <a:latin typeface="Helvetica" panose="020B0604020202020204" pitchFamily="34" charset="0"/>
                <a:cs typeface="Helvetica" panose="020B0604020202020204" pitchFamily="34" charset="0"/>
              </a:rPr>
              <a:t>YKE alv </a:t>
            </a:r>
            <a:r>
              <a:rPr lang="nl-NL" sz="1800" dirty="0">
                <a:solidFill>
                  <a:schemeClr val="bg1">
                    <a:lumMod val="50000"/>
                  </a:schemeClr>
                </a:solidFill>
                <a:latin typeface="Helvetica" panose="020B0604020202020204" pitchFamily="34" charset="0"/>
                <a:cs typeface="Helvetica" panose="020B0604020202020204" pitchFamily="34" charset="0"/>
              </a:rPr>
              <a:t>– onderdeel van de afdeling waar YKE haar leden informeert over de successen en plannen voor het komende jaar</a:t>
            </a:r>
          </a:p>
        </p:txBody>
      </p:sp>
      <p:pic>
        <p:nvPicPr>
          <p:cNvPr id="12" name="Graphic 11" descr="Verbindingen met effen opvulling">
            <a:extLst>
              <a:ext uri="{FF2B5EF4-FFF2-40B4-BE49-F238E27FC236}">
                <a16:creationId xmlns:a16="http://schemas.microsoft.com/office/drawing/2014/main" id="{B9271DA8-D223-7574-9582-259DD1F1D9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7154" y="2283901"/>
            <a:ext cx="2297624" cy="2297624"/>
          </a:xfrm>
          <a:prstGeom prst="rect">
            <a:avLst/>
          </a:prstGeom>
        </p:spPr>
      </p:pic>
      <p:pic>
        <p:nvPicPr>
          <p:cNvPr id="13" name="Graphic 12" descr="Aspiratie met effen opvulling">
            <a:extLst>
              <a:ext uri="{FF2B5EF4-FFF2-40B4-BE49-F238E27FC236}">
                <a16:creationId xmlns:a16="http://schemas.microsoft.com/office/drawing/2014/main" id="{5CD19F85-C6D8-78A5-9949-3B6947928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2245488"/>
            <a:ext cx="2297624" cy="2297624"/>
          </a:xfrm>
          <a:prstGeom prst="rect">
            <a:avLst/>
          </a:prstGeom>
        </p:spPr>
      </p:pic>
      <p:pic>
        <p:nvPicPr>
          <p:cNvPr id="14" name="Graphic 13" descr="Hoofd met radertjes met effen opvulling">
            <a:extLst>
              <a:ext uri="{FF2B5EF4-FFF2-40B4-BE49-F238E27FC236}">
                <a16:creationId xmlns:a16="http://schemas.microsoft.com/office/drawing/2014/main" id="{3C5E1631-0EB6-46CC-9EB7-014B56BB2F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3870" y="2283901"/>
            <a:ext cx="2297624" cy="2297624"/>
          </a:xfrm>
          <a:prstGeom prst="rect">
            <a:avLst/>
          </a:prstGeom>
        </p:spPr>
      </p:pic>
      <p:pic>
        <p:nvPicPr>
          <p:cNvPr id="15" name="Graphic 14" descr="Verbindingen met effen opvulling">
            <a:extLst>
              <a:ext uri="{FF2B5EF4-FFF2-40B4-BE49-F238E27FC236}">
                <a16:creationId xmlns:a16="http://schemas.microsoft.com/office/drawing/2014/main" id="{FCA5D480-9600-F0A5-36C5-5A3E684A21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08933" y="4560366"/>
            <a:ext cx="2297624" cy="2297624"/>
          </a:xfrm>
          <a:prstGeom prst="rect">
            <a:avLst/>
          </a:prstGeom>
        </p:spPr>
      </p:pic>
      <p:pic>
        <p:nvPicPr>
          <p:cNvPr id="16" name="Graphic 15" descr="Verbindingen met effen opvulling">
            <a:extLst>
              <a:ext uri="{FF2B5EF4-FFF2-40B4-BE49-F238E27FC236}">
                <a16:creationId xmlns:a16="http://schemas.microsoft.com/office/drawing/2014/main" id="{E8A0953F-AA55-A15A-DFB7-25D7DB135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3869" y="4560376"/>
            <a:ext cx="2297624" cy="2297624"/>
          </a:xfrm>
          <a:prstGeom prst="rect">
            <a:avLst/>
          </a:prstGeom>
        </p:spPr>
      </p:pic>
      <p:pic>
        <p:nvPicPr>
          <p:cNvPr id="17" name="Graphic 16" descr="Verbindingen met effen opvulling">
            <a:extLst>
              <a:ext uri="{FF2B5EF4-FFF2-40B4-BE49-F238E27FC236}">
                <a16:creationId xmlns:a16="http://schemas.microsoft.com/office/drawing/2014/main" id="{7E8154A7-13A7-C526-67BC-60C6E4B64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4560376"/>
            <a:ext cx="2297624" cy="2297624"/>
          </a:xfrm>
          <a:prstGeom prst="rect">
            <a:avLst/>
          </a:prstGeom>
        </p:spPr>
      </p:pic>
      <p:sp>
        <p:nvSpPr>
          <p:cNvPr id="18" name="Tijdelijke aanduiding voor inhoud 6">
            <a:extLst>
              <a:ext uri="{FF2B5EF4-FFF2-40B4-BE49-F238E27FC236}">
                <a16:creationId xmlns:a16="http://schemas.microsoft.com/office/drawing/2014/main" id="{0F97E0E8-0152-5E29-8B4D-54C27E71BD20}"/>
              </a:ext>
            </a:extLst>
          </p:cNvPr>
          <p:cNvSpPr txBox="1">
            <a:spLocks/>
          </p:cNvSpPr>
          <p:nvPr/>
        </p:nvSpPr>
        <p:spPr>
          <a:xfrm>
            <a:off x="-11778" y="2276475"/>
            <a:ext cx="4050665" cy="2305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grows</a:t>
            </a:r>
            <a:r>
              <a:rPr lang="nl-NL" sz="1800" b="1" dirty="0">
                <a:solidFill>
                  <a:srgbClr val="283C62"/>
                </a:solidFill>
                <a:latin typeface="Helvetica" panose="020B0604020202020204" pitchFamily="34" charset="0"/>
                <a:cs typeface="Helvetica" panose="020B0604020202020204" pitchFamily="34" charset="0"/>
              </a:rPr>
              <a:t> </a:t>
            </a:r>
            <a:r>
              <a:rPr lang="nl-NL" sz="1800" dirty="0">
                <a:solidFill>
                  <a:srgbClr val="283C62"/>
                </a:solidFill>
                <a:latin typeface="Helvetica" panose="020B0604020202020204" pitchFamily="34" charset="0"/>
                <a:cs typeface="Helvetica" panose="020B0604020202020204" pitchFamily="34" charset="0"/>
              </a:rPr>
              <a:t>– activiteiten die leden ondersteunen in het ontwikkelen van persoonlijke vaardigheden. Het ontwikkelen van een persoonlijk </a:t>
            </a:r>
            <a:r>
              <a:rPr lang="nl-NL" sz="1800" b="1" dirty="0">
                <a:solidFill>
                  <a:srgbClr val="283C62"/>
                </a:solidFill>
                <a:latin typeface="Helvetica" panose="020B0604020202020204" pitchFamily="34" charset="0"/>
                <a:cs typeface="Helvetica" panose="020B0604020202020204" pitchFamily="34" charset="0"/>
              </a:rPr>
              <a:t>groeiprogramma</a:t>
            </a:r>
            <a:r>
              <a:rPr lang="nl-NL" sz="1800" dirty="0">
                <a:solidFill>
                  <a:srgbClr val="283C62"/>
                </a:solidFill>
                <a:latin typeface="Helvetica" panose="020B0604020202020204" pitchFamily="34" charset="0"/>
                <a:cs typeface="Helvetica" panose="020B0604020202020204" pitchFamily="34" charset="0"/>
              </a:rPr>
              <a:t> is hier een belangrijk onderdeel van. Denk aan: soft skills training, coaching.</a:t>
            </a:r>
          </a:p>
        </p:txBody>
      </p:sp>
      <p:sp>
        <p:nvSpPr>
          <p:cNvPr id="20" name="Tekstvak 19">
            <a:extLst>
              <a:ext uri="{FF2B5EF4-FFF2-40B4-BE49-F238E27FC236}">
                <a16:creationId xmlns:a16="http://schemas.microsoft.com/office/drawing/2014/main" id="{6374474E-7091-4F11-E7AF-55F6D3D19151}"/>
              </a:ext>
            </a:extLst>
          </p:cNvPr>
          <p:cNvSpPr txBox="1"/>
          <p:nvPr/>
        </p:nvSpPr>
        <p:spPr>
          <a:xfrm>
            <a:off x="4073238" y="2276475"/>
            <a:ext cx="4038887" cy="1754326"/>
          </a:xfrm>
          <a:prstGeom prst="rect">
            <a:avLst/>
          </a:prstGeom>
          <a:noFill/>
        </p:spPr>
        <p:txBody>
          <a:bodyPr wrap="square">
            <a:spAutoFit/>
          </a:bodyPr>
          <a:lstStyle/>
          <a:p>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knows</a:t>
            </a:r>
            <a:r>
              <a:rPr lang="nl-NL" sz="1800" b="1" dirty="0">
                <a:solidFill>
                  <a:srgbClr val="283C62"/>
                </a:solidFill>
                <a:latin typeface="Helvetica" panose="020B0604020202020204" pitchFamily="34" charset="0"/>
                <a:cs typeface="Helvetica" panose="020B0604020202020204" pitchFamily="34" charset="0"/>
              </a:rPr>
              <a:t> </a:t>
            </a:r>
            <a:r>
              <a:rPr lang="nl-NL" sz="1800" dirty="0">
                <a:solidFill>
                  <a:srgbClr val="283C62"/>
                </a:solidFill>
                <a:latin typeface="Helvetica" panose="020B0604020202020204" pitchFamily="34" charset="0"/>
                <a:cs typeface="Helvetica" panose="020B0604020202020204" pitchFamily="34" charset="0"/>
              </a:rPr>
              <a:t>– activiteiten die de </a:t>
            </a:r>
            <a:r>
              <a:rPr lang="nl-NL" sz="1800" b="1" dirty="0">
                <a:solidFill>
                  <a:srgbClr val="283C62"/>
                </a:solidFill>
                <a:latin typeface="Helvetica" panose="020B0604020202020204" pitchFamily="34" charset="0"/>
                <a:cs typeface="Helvetica" panose="020B0604020202020204" pitchFamily="34" charset="0"/>
              </a:rPr>
              <a:t>vakkennis</a:t>
            </a:r>
            <a:r>
              <a:rPr lang="nl-NL" sz="1800" dirty="0">
                <a:solidFill>
                  <a:srgbClr val="283C62"/>
                </a:solidFill>
                <a:latin typeface="Helvetica" panose="020B0604020202020204" pitchFamily="34" charset="0"/>
                <a:cs typeface="Helvetica" panose="020B0604020202020204" pitchFamily="34" charset="0"/>
              </a:rPr>
              <a:t> van leden vergroot. Bijvoorbeeld in samenwerking met overheid, bedrijfsleven en andere </a:t>
            </a:r>
            <a:r>
              <a:rPr lang="nl-NL" sz="1800" dirty="0" err="1">
                <a:solidFill>
                  <a:srgbClr val="283C62"/>
                </a:solidFill>
                <a:latin typeface="Helvetica" panose="020B0604020202020204" pitchFamily="34" charset="0"/>
                <a:cs typeface="Helvetica" panose="020B0604020202020204" pitchFamily="34" charset="0"/>
              </a:rPr>
              <a:t>vakafdelingen</a:t>
            </a:r>
            <a:r>
              <a:rPr lang="nl-NL" sz="1800" dirty="0">
                <a:solidFill>
                  <a:srgbClr val="283C62"/>
                </a:solidFill>
                <a:latin typeface="Helvetica" panose="020B0604020202020204" pitchFamily="34" charset="0"/>
                <a:cs typeface="Helvetica" panose="020B0604020202020204" pitchFamily="34" charset="0"/>
              </a:rPr>
              <a:t>. Denk aan: lezingen, excursies, cursussen/opleidingen.</a:t>
            </a:r>
            <a:endParaRPr lang="nl-NL" dirty="0"/>
          </a:p>
        </p:txBody>
      </p:sp>
      <p:sp>
        <p:nvSpPr>
          <p:cNvPr id="22" name="Tekstvak 21">
            <a:extLst>
              <a:ext uri="{FF2B5EF4-FFF2-40B4-BE49-F238E27FC236}">
                <a16:creationId xmlns:a16="http://schemas.microsoft.com/office/drawing/2014/main" id="{99F9D975-A171-954E-15A8-96C3F95A4D30}"/>
              </a:ext>
            </a:extLst>
          </p:cNvPr>
          <p:cNvSpPr txBox="1"/>
          <p:nvPr/>
        </p:nvSpPr>
        <p:spPr>
          <a:xfrm>
            <a:off x="-64544" y="4581525"/>
            <a:ext cx="4091654" cy="2031325"/>
          </a:xfrm>
          <a:prstGeom prst="rect">
            <a:avLst/>
          </a:prstGeom>
          <a:noFill/>
        </p:spPr>
        <p:txBody>
          <a:bodyPr wrap="square">
            <a:spAutoFit/>
          </a:bodyPr>
          <a:lstStyle/>
          <a:p>
            <a:r>
              <a:rPr lang="nl-NL" sz="1800" b="1" dirty="0">
                <a:solidFill>
                  <a:srgbClr val="283C62"/>
                </a:solidFill>
                <a:latin typeface="Helvetica" panose="020B0604020202020204" pitchFamily="34" charset="0"/>
                <a:cs typeface="Helvetica" panose="020B0604020202020204" pitchFamily="34" charset="0"/>
              </a:rPr>
              <a:t>YKE blue </a:t>
            </a:r>
            <a:r>
              <a:rPr lang="nl-NL" sz="1800" dirty="0">
                <a:solidFill>
                  <a:srgbClr val="283C62"/>
                </a:solidFill>
                <a:latin typeface="Helvetica" panose="020B0604020202020204" pitchFamily="34" charset="0"/>
                <a:cs typeface="Helvetica" panose="020B0604020202020204" pitchFamily="34" charset="0"/>
              </a:rPr>
              <a:t>– activiteiten waarbij passieve en nieuwe YKE leden in het zonnetje staan om ze mee te nemen in het ‘reilen en zeilen’ van KIVI en </a:t>
            </a:r>
            <a:r>
              <a:rPr lang="nl-NL" sz="1800" b="1" dirty="0">
                <a:solidFill>
                  <a:srgbClr val="283C62"/>
                </a:solidFill>
                <a:latin typeface="Helvetica" panose="020B0604020202020204" pitchFamily="34" charset="0"/>
                <a:cs typeface="Helvetica" panose="020B0604020202020204" pitchFamily="34" charset="0"/>
              </a:rPr>
              <a:t>kennismaken</a:t>
            </a:r>
            <a:r>
              <a:rPr lang="nl-NL" sz="1800" dirty="0">
                <a:solidFill>
                  <a:srgbClr val="283C62"/>
                </a:solidFill>
                <a:latin typeface="Helvetica" panose="020B0604020202020204" pitchFamily="34" charset="0"/>
                <a:cs typeface="Helvetica" panose="020B0604020202020204" pitchFamily="34" charset="0"/>
              </a:rPr>
              <a:t> met de leden van YKE zodat ook zij het maximale uit het KIVI lidmaatschap kunnen halen</a:t>
            </a:r>
          </a:p>
        </p:txBody>
      </p:sp>
      <p:sp>
        <p:nvSpPr>
          <p:cNvPr id="24" name="Tekstvak 23">
            <a:extLst>
              <a:ext uri="{FF2B5EF4-FFF2-40B4-BE49-F238E27FC236}">
                <a16:creationId xmlns:a16="http://schemas.microsoft.com/office/drawing/2014/main" id="{42848CF0-95E9-B991-453F-3AAB67DC4DF6}"/>
              </a:ext>
            </a:extLst>
          </p:cNvPr>
          <p:cNvSpPr txBox="1"/>
          <p:nvPr/>
        </p:nvSpPr>
        <p:spPr>
          <a:xfrm>
            <a:off x="4038888" y="4575279"/>
            <a:ext cx="4073238" cy="1754326"/>
          </a:xfrm>
          <a:prstGeom prst="rect">
            <a:avLst/>
          </a:prstGeom>
          <a:noFill/>
        </p:spPr>
        <p:txBody>
          <a:bodyPr wrap="square">
            <a:spAutoFit/>
          </a:bodyPr>
          <a:lstStyle/>
          <a:p>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reunion</a:t>
            </a:r>
            <a:r>
              <a:rPr lang="nl-NL" sz="1800" b="1" dirty="0">
                <a:solidFill>
                  <a:srgbClr val="283C62"/>
                </a:solidFill>
                <a:latin typeface="Helvetica" panose="020B0604020202020204" pitchFamily="34" charset="0"/>
                <a:cs typeface="Helvetica" panose="020B0604020202020204" pitchFamily="34" charset="0"/>
              </a:rPr>
              <a:t> </a:t>
            </a:r>
            <a:r>
              <a:rPr lang="nl-NL" sz="1800" dirty="0">
                <a:solidFill>
                  <a:srgbClr val="283C62"/>
                </a:solidFill>
                <a:latin typeface="Helvetica" panose="020B0604020202020204" pitchFamily="34" charset="0"/>
                <a:cs typeface="Helvetica" panose="020B0604020202020204" pitchFamily="34" charset="0"/>
              </a:rPr>
              <a:t>– het ooit opgebouwde YKE netwerk wordt tijdens deze activiteit weer bij elkaar gebracht zodat oud- en huidige YKE leden </a:t>
            </a:r>
            <a:r>
              <a:rPr lang="nl-NL" sz="1800" b="1" dirty="0">
                <a:solidFill>
                  <a:srgbClr val="283C62"/>
                </a:solidFill>
                <a:latin typeface="Helvetica" panose="020B0604020202020204" pitchFamily="34" charset="0"/>
                <a:cs typeface="Helvetica" panose="020B0604020202020204" pitchFamily="34" charset="0"/>
              </a:rPr>
              <a:t>verbonden blijven </a:t>
            </a:r>
            <a:r>
              <a:rPr lang="nl-NL" sz="1800" dirty="0">
                <a:solidFill>
                  <a:srgbClr val="283C62"/>
                </a:solidFill>
                <a:latin typeface="Helvetica" panose="020B0604020202020204" pitchFamily="34" charset="0"/>
                <a:cs typeface="Helvetica" panose="020B0604020202020204" pitchFamily="34" charset="0"/>
              </a:rPr>
              <a:t>en van elkaar kunnen leren.</a:t>
            </a:r>
          </a:p>
        </p:txBody>
      </p:sp>
      <p:sp>
        <p:nvSpPr>
          <p:cNvPr id="26" name="Tekstvak 25">
            <a:extLst>
              <a:ext uri="{FF2B5EF4-FFF2-40B4-BE49-F238E27FC236}">
                <a16:creationId xmlns:a16="http://schemas.microsoft.com/office/drawing/2014/main" id="{0AB55DFB-8C47-36EE-5104-163F41217131}"/>
              </a:ext>
            </a:extLst>
          </p:cNvPr>
          <p:cNvSpPr txBox="1"/>
          <p:nvPr/>
        </p:nvSpPr>
        <p:spPr>
          <a:xfrm>
            <a:off x="8112125" y="2249575"/>
            <a:ext cx="4038887" cy="1754326"/>
          </a:xfrm>
          <a:prstGeom prst="rect">
            <a:avLst/>
          </a:prstGeom>
          <a:noFill/>
        </p:spPr>
        <p:txBody>
          <a:bodyPr wrap="square">
            <a:spAutoFit/>
          </a:bodyPr>
          <a:lstStyle/>
          <a:p>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fun</a:t>
            </a:r>
            <a:r>
              <a:rPr lang="nl-NL" sz="1800" b="1" dirty="0">
                <a:solidFill>
                  <a:srgbClr val="283C62"/>
                </a:solidFill>
                <a:latin typeface="Helvetica" panose="020B0604020202020204" pitchFamily="34" charset="0"/>
                <a:cs typeface="Helvetica" panose="020B0604020202020204" pitchFamily="34" charset="0"/>
              </a:rPr>
              <a:t> </a:t>
            </a:r>
            <a:r>
              <a:rPr lang="nl-NL" sz="1800" dirty="0">
                <a:solidFill>
                  <a:srgbClr val="283C62"/>
                </a:solidFill>
                <a:latin typeface="Helvetica" panose="020B0604020202020204" pitchFamily="34" charset="0"/>
                <a:cs typeface="Helvetica" panose="020B0604020202020204" pitchFamily="34" charset="0"/>
              </a:rPr>
              <a:t>– activiteiten die niet direct aansluiting hebben met de techniek, maar waar focus ligt op het </a:t>
            </a:r>
            <a:r>
              <a:rPr lang="nl-NL" sz="1800" b="1" dirty="0">
                <a:solidFill>
                  <a:srgbClr val="283C62"/>
                </a:solidFill>
                <a:latin typeface="Helvetica" panose="020B0604020202020204" pitchFamily="34" charset="0"/>
                <a:cs typeface="Helvetica" panose="020B0604020202020204" pitchFamily="34" charset="0"/>
              </a:rPr>
              <a:t>verbinden</a:t>
            </a:r>
            <a:r>
              <a:rPr lang="nl-NL" sz="1800" dirty="0">
                <a:solidFill>
                  <a:srgbClr val="283C62"/>
                </a:solidFill>
                <a:latin typeface="Helvetica" panose="020B0604020202020204" pitchFamily="34" charset="0"/>
                <a:cs typeface="Helvetica" panose="020B0604020202020204" pitchFamily="34" charset="0"/>
              </a:rPr>
              <a:t> van ingenieurs op een leuke/gezellig manier. Denk aan: sportactiviteiten, reizen, borrels.</a:t>
            </a:r>
          </a:p>
        </p:txBody>
      </p:sp>
      <p:sp>
        <p:nvSpPr>
          <p:cNvPr id="28" name="Tekstvak 27">
            <a:extLst>
              <a:ext uri="{FF2B5EF4-FFF2-40B4-BE49-F238E27FC236}">
                <a16:creationId xmlns:a16="http://schemas.microsoft.com/office/drawing/2014/main" id="{2FE36CB4-BBA2-7509-991B-796A7F436E93}"/>
              </a:ext>
            </a:extLst>
          </p:cNvPr>
          <p:cNvSpPr txBox="1"/>
          <p:nvPr/>
        </p:nvSpPr>
        <p:spPr>
          <a:xfrm>
            <a:off x="8112125" y="4569033"/>
            <a:ext cx="4091653" cy="1200329"/>
          </a:xfrm>
          <a:prstGeom prst="rect">
            <a:avLst/>
          </a:prstGeom>
          <a:noFill/>
        </p:spPr>
        <p:txBody>
          <a:bodyPr wrap="square">
            <a:spAutoFit/>
          </a:bodyPr>
          <a:lstStyle/>
          <a:p>
            <a:r>
              <a:rPr lang="nl-NL" sz="1800" b="1" dirty="0">
                <a:solidFill>
                  <a:srgbClr val="283C62"/>
                </a:solidFill>
                <a:latin typeface="Helvetica" panose="020B0604020202020204" pitchFamily="34" charset="0"/>
                <a:cs typeface="Helvetica" panose="020B0604020202020204" pitchFamily="34" charset="0"/>
              </a:rPr>
              <a:t>YKE family</a:t>
            </a:r>
            <a:r>
              <a:rPr lang="nl-NL" sz="1800" dirty="0">
                <a:solidFill>
                  <a:srgbClr val="283C62"/>
                </a:solidFill>
                <a:latin typeface="Helvetica" panose="020B0604020202020204" pitchFamily="34" charset="0"/>
                <a:cs typeface="Helvetica" panose="020B0604020202020204" pitchFamily="34" charset="0"/>
              </a:rPr>
              <a:t> – activiteit waar de YKE leden hun </a:t>
            </a:r>
            <a:r>
              <a:rPr lang="nl-NL" sz="1800" b="1" dirty="0">
                <a:solidFill>
                  <a:srgbClr val="283C62"/>
                </a:solidFill>
                <a:latin typeface="Helvetica" panose="020B0604020202020204" pitchFamily="34" charset="0"/>
                <a:cs typeface="Helvetica" panose="020B0604020202020204" pitchFamily="34" charset="0"/>
              </a:rPr>
              <a:t>familie</a:t>
            </a:r>
            <a:r>
              <a:rPr lang="nl-NL" sz="1800" dirty="0">
                <a:solidFill>
                  <a:srgbClr val="283C62"/>
                </a:solidFill>
                <a:latin typeface="Helvetica" panose="020B0604020202020204" pitchFamily="34" charset="0"/>
                <a:cs typeface="Helvetica" panose="020B0604020202020204" pitchFamily="34" charset="0"/>
              </a:rPr>
              <a:t> mee kunnen nemen om ook hen te inspireren met de wereld van techniek</a:t>
            </a:r>
            <a:endParaRPr lang="nl-NL" sz="1800" b="1" dirty="0">
              <a:solidFill>
                <a:srgbClr val="283C6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0736304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2">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activiteitgroepen</a:t>
            </a:r>
          </a:p>
        </p:txBody>
      </p:sp>
      <p:sp>
        <p:nvSpPr>
          <p:cNvPr id="8" name="Tijdelijke aanduiding voor inhoud 6">
            <a:extLst>
              <a:ext uri="{FF2B5EF4-FFF2-40B4-BE49-F238E27FC236}">
                <a16:creationId xmlns:a16="http://schemas.microsoft.com/office/drawing/2014/main" id="{96CE2572-6E98-8C18-6C09-55E5861F5CC6}"/>
              </a:ext>
            </a:extLst>
          </p:cNvPr>
          <p:cNvSpPr>
            <a:spLocks noGrp="1"/>
          </p:cNvSpPr>
          <p:nvPr>
            <p:ph idx="1"/>
          </p:nvPr>
        </p:nvSpPr>
        <p:spPr>
          <a:xfrm>
            <a:off x="838200" y="1825625"/>
            <a:ext cx="10663518" cy="4351338"/>
          </a:xfrm>
        </p:spPr>
        <p:txBody>
          <a:bodyPr>
            <a:normAutofit fontScale="62500" lnSpcReduction="20000"/>
          </a:bodyPr>
          <a:lstStyle/>
          <a:p>
            <a:r>
              <a:rPr lang="nl-NL" dirty="0">
                <a:solidFill>
                  <a:schemeClr val="bg1">
                    <a:lumMod val="75000"/>
                  </a:schemeClr>
                </a:solidFill>
              </a:rPr>
              <a:t>YKE activiteiten kennen geen continuïteit, hierdoor kunnen YKE leden de activiteiten niet voorspelbaar inzetten om hun kennis en vaardigheden te vergroten</a:t>
            </a:r>
          </a:p>
          <a:p>
            <a:r>
              <a:rPr lang="nl-NL" dirty="0">
                <a:solidFill>
                  <a:srgbClr val="283C62"/>
                </a:solidFill>
              </a:rPr>
              <a:t>YKE activiteitgroepen geven herkenbaarheid door terugkerende events, leden kunnen programma’s samenstellen die bij hun groeidoelen passen</a:t>
            </a:r>
          </a:p>
          <a:p>
            <a:r>
              <a:rPr lang="nl-NL" dirty="0">
                <a:solidFill>
                  <a:schemeClr val="bg1">
                    <a:lumMod val="75000"/>
                  </a:schemeClr>
                </a:solidFill>
              </a:rPr>
              <a:t>Er is geen balans tussen activiteiten, hierdoor kunnen YKE leden elkaar moeilijk ‘tegenkomen’</a:t>
            </a:r>
          </a:p>
          <a:p>
            <a:r>
              <a:rPr lang="nl-NL" dirty="0">
                <a:solidFill>
                  <a:srgbClr val="283C62"/>
                </a:solidFill>
              </a:rPr>
              <a:t>Een grotere kans dat YKE leden met overeenkomende groeidoelen elkaar tegenkomen bij dezelfde activiteitgroepen</a:t>
            </a:r>
          </a:p>
          <a:p>
            <a:r>
              <a:rPr lang="nl-NL" dirty="0">
                <a:solidFill>
                  <a:schemeClr val="bg1">
                    <a:lumMod val="75000"/>
                  </a:schemeClr>
                </a:solidFill>
              </a:rPr>
              <a:t>Faciliteiten en voorzieningen van KIVI worden niet maximaal benut (andere </a:t>
            </a:r>
            <a:r>
              <a:rPr lang="nl-NL" dirty="0" err="1">
                <a:solidFill>
                  <a:schemeClr val="bg1">
                    <a:lumMod val="75000"/>
                  </a:schemeClr>
                </a:solidFill>
              </a:rPr>
              <a:t>vakafdelingen</a:t>
            </a:r>
            <a:r>
              <a:rPr lang="nl-NL" dirty="0">
                <a:solidFill>
                  <a:schemeClr val="bg1">
                    <a:lumMod val="75000"/>
                  </a:schemeClr>
                </a:solidFill>
              </a:rPr>
              <a:t>, KIVI coaching, KIVI </a:t>
            </a:r>
            <a:r>
              <a:rPr lang="nl-NL" dirty="0" err="1">
                <a:solidFill>
                  <a:schemeClr val="bg1">
                    <a:lumMod val="75000"/>
                  </a:schemeClr>
                </a:solidFill>
              </a:rPr>
              <a:t>academy</a:t>
            </a:r>
            <a:r>
              <a:rPr lang="nl-NL" dirty="0">
                <a:solidFill>
                  <a:schemeClr val="bg1">
                    <a:lumMod val="75000"/>
                  </a:schemeClr>
                </a:solidFill>
              </a:rPr>
              <a:t>, OPD-tool)</a:t>
            </a:r>
          </a:p>
          <a:p>
            <a:r>
              <a:rPr lang="nl-NL" dirty="0">
                <a:solidFill>
                  <a:srgbClr val="283C62"/>
                </a:solidFill>
              </a:rPr>
              <a:t>Door de activiteitgroepen goed te definiëren, kunnen voorzieningen en faciliteiten van KIVI beter worden ingezet ter ondersteuning van de activiteit. Zo halen YKE leden het maximale uit hun KIVI lidmaatschap</a:t>
            </a:r>
          </a:p>
          <a:p>
            <a:endParaRPr lang="nl-NL" dirty="0">
              <a:solidFill>
                <a:srgbClr val="283C62"/>
              </a:solidFill>
            </a:endParaRPr>
          </a:p>
          <a:p>
            <a:pPr marL="0" indent="0">
              <a:buNone/>
            </a:pPr>
            <a:r>
              <a:rPr lang="nl-NL" dirty="0">
                <a:solidFill>
                  <a:srgbClr val="283C62"/>
                </a:solidFill>
                <a:sym typeface="Wingdings" panose="05000000000000000000" pitchFamily="2" charset="2"/>
              </a:rPr>
              <a:t> YKE wil herkenbaarheid creëren door </a:t>
            </a:r>
            <a:r>
              <a:rPr lang="nl-NL" b="1" dirty="0">
                <a:solidFill>
                  <a:srgbClr val="283C62"/>
                </a:solidFill>
                <a:sym typeface="Wingdings" panose="05000000000000000000" pitchFamily="2" charset="2"/>
              </a:rPr>
              <a:t>terugkerende activiteitgroepen </a:t>
            </a:r>
            <a:r>
              <a:rPr lang="nl-NL" dirty="0">
                <a:solidFill>
                  <a:srgbClr val="283C62"/>
                </a:solidFill>
                <a:sym typeface="Wingdings" panose="05000000000000000000" pitchFamily="2" charset="2"/>
              </a:rPr>
              <a:t>te hanteren. Zo kunnen leden hun eigen ‘programma’ samenstellen en zelf de mix van sociale-, vakinhoudelijke en persoonlijke vaardigheden bepalen. Zo krijgen YKE leden de mogelijkheid om zich te onderscheiden ten opzichte van andere ingenieurs die niet lid zijn van het KIVI</a:t>
            </a:r>
            <a:endParaRPr lang="nl-NL" dirty="0">
              <a:solidFill>
                <a:srgbClr val="283C62"/>
              </a:solidFill>
            </a:endParaRPr>
          </a:p>
        </p:txBody>
      </p:sp>
      <p:pic>
        <p:nvPicPr>
          <p:cNvPr id="3" name="Graphic 2" descr="Persoon met een idee met effen opvulling">
            <a:extLst>
              <a:ext uri="{FF2B5EF4-FFF2-40B4-BE49-F238E27FC236}">
                <a16:creationId xmlns:a16="http://schemas.microsoft.com/office/drawing/2014/main" id="{DADBAFB7-D966-EA6A-EEB4-617801954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8751" y="406298"/>
            <a:ext cx="941399" cy="941399"/>
          </a:xfrm>
          <a:prstGeom prst="rect">
            <a:avLst/>
          </a:prstGeom>
        </p:spPr>
      </p:pic>
      <p:pic>
        <p:nvPicPr>
          <p:cNvPr id="7" name="Graphic 6" descr="Verbindingen met effen opvulling">
            <a:extLst>
              <a:ext uri="{FF2B5EF4-FFF2-40B4-BE49-F238E27FC236}">
                <a16:creationId xmlns:a16="http://schemas.microsoft.com/office/drawing/2014/main" id="{3891D9C6-F233-3E30-0D97-0A9F72387F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1272" y="406298"/>
            <a:ext cx="941399" cy="941399"/>
          </a:xfrm>
          <a:prstGeom prst="rect">
            <a:avLst/>
          </a:prstGeom>
        </p:spPr>
      </p:pic>
      <p:pic>
        <p:nvPicPr>
          <p:cNvPr id="9" name="Graphic 8" descr="Vergadering met effen opvulling">
            <a:extLst>
              <a:ext uri="{FF2B5EF4-FFF2-40B4-BE49-F238E27FC236}">
                <a16:creationId xmlns:a16="http://schemas.microsoft.com/office/drawing/2014/main" id="{C09DEB5C-52C2-BC0B-FD2D-C34E8AD2C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383533705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0468357" cy="1325563"/>
          </a:xfrm>
        </p:spPr>
        <p:txBody>
          <a:bodyPr/>
          <a:lstStyle/>
          <a:p>
            <a:r>
              <a:rPr lang="nl-NL" dirty="0">
                <a:solidFill>
                  <a:srgbClr val="283C62"/>
                </a:solidFill>
                <a:latin typeface="Helvetica" panose="020B0604020202020204" pitchFamily="34" charset="0"/>
                <a:cs typeface="Helvetica" panose="020B0604020202020204" pitchFamily="34" charset="0"/>
              </a:rPr>
              <a:t>Stemronde 2: YKE activiteitgroepen</a:t>
            </a:r>
          </a:p>
        </p:txBody>
      </p:sp>
      <p:sp>
        <p:nvSpPr>
          <p:cNvPr id="11" name="Tijdelijke aanduiding voor inhoud 6">
            <a:extLst>
              <a:ext uri="{FF2B5EF4-FFF2-40B4-BE49-F238E27FC236}">
                <a16:creationId xmlns:a16="http://schemas.microsoft.com/office/drawing/2014/main" id="{E2377AB8-C923-5E5F-C1AB-3251BE665D20}"/>
              </a:ext>
            </a:extLst>
          </p:cNvPr>
          <p:cNvSpPr>
            <a:spLocks noGrp="1"/>
          </p:cNvSpPr>
          <p:nvPr>
            <p:ph idx="1"/>
          </p:nvPr>
        </p:nvSpPr>
        <p:spPr>
          <a:xfrm>
            <a:off x="8112125" y="1898207"/>
            <a:ext cx="4079875" cy="369333"/>
          </a:xfrm>
        </p:spPr>
        <p:txBody>
          <a:bodyPr>
            <a:normAutofit/>
          </a:bodyPr>
          <a:lstStyle/>
          <a:p>
            <a:pPr marL="0" indent="0" algn="ctr">
              <a:buNone/>
            </a:pPr>
            <a:r>
              <a:rPr lang="nl-NL" sz="2000" b="1" dirty="0">
                <a:solidFill>
                  <a:schemeClr val="bg1">
                    <a:lumMod val="50000"/>
                  </a:schemeClr>
                </a:solidFill>
                <a:latin typeface="Helvetica" panose="020B0604020202020204" pitchFamily="34" charset="0"/>
                <a:cs typeface="Helvetica" panose="020B0604020202020204" pitchFamily="34" charset="0"/>
              </a:rPr>
              <a:t>YKE alv</a:t>
            </a:r>
            <a:endParaRPr lang="nl-NL" sz="2000" dirty="0">
              <a:solidFill>
                <a:schemeClr val="bg1">
                  <a:lumMod val="50000"/>
                </a:schemeClr>
              </a:solidFill>
              <a:latin typeface="Helvetica" panose="020B0604020202020204" pitchFamily="34" charset="0"/>
              <a:cs typeface="Helvetica" panose="020B0604020202020204" pitchFamily="34" charset="0"/>
            </a:endParaRPr>
          </a:p>
        </p:txBody>
      </p:sp>
      <p:pic>
        <p:nvPicPr>
          <p:cNvPr id="12" name="Graphic 11" descr="Verbindingen met effen opvulling">
            <a:extLst>
              <a:ext uri="{FF2B5EF4-FFF2-40B4-BE49-F238E27FC236}">
                <a16:creationId xmlns:a16="http://schemas.microsoft.com/office/drawing/2014/main" id="{B9271DA8-D223-7574-9582-259DD1F1D9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7154" y="2283901"/>
            <a:ext cx="2297624" cy="2297624"/>
          </a:xfrm>
          <a:prstGeom prst="rect">
            <a:avLst/>
          </a:prstGeom>
        </p:spPr>
      </p:pic>
      <p:pic>
        <p:nvPicPr>
          <p:cNvPr id="13" name="Graphic 12" descr="Aspiratie met effen opvulling">
            <a:extLst>
              <a:ext uri="{FF2B5EF4-FFF2-40B4-BE49-F238E27FC236}">
                <a16:creationId xmlns:a16="http://schemas.microsoft.com/office/drawing/2014/main" id="{5CD19F85-C6D8-78A5-9949-3B69479280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2245488"/>
            <a:ext cx="2297624" cy="2297624"/>
          </a:xfrm>
          <a:prstGeom prst="rect">
            <a:avLst/>
          </a:prstGeom>
        </p:spPr>
      </p:pic>
      <p:pic>
        <p:nvPicPr>
          <p:cNvPr id="14" name="Graphic 13" descr="Hoofd met radertjes met effen opvulling">
            <a:extLst>
              <a:ext uri="{FF2B5EF4-FFF2-40B4-BE49-F238E27FC236}">
                <a16:creationId xmlns:a16="http://schemas.microsoft.com/office/drawing/2014/main" id="{3C5E1631-0EB6-46CC-9EB7-014B56BB2F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3870" y="2283901"/>
            <a:ext cx="2297624" cy="2297624"/>
          </a:xfrm>
          <a:prstGeom prst="rect">
            <a:avLst/>
          </a:prstGeom>
        </p:spPr>
      </p:pic>
      <p:pic>
        <p:nvPicPr>
          <p:cNvPr id="15" name="Graphic 14" descr="Verbindingen met effen opvulling">
            <a:extLst>
              <a:ext uri="{FF2B5EF4-FFF2-40B4-BE49-F238E27FC236}">
                <a16:creationId xmlns:a16="http://schemas.microsoft.com/office/drawing/2014/main" id="{FCA5D480-9600-F0A5-36C5-5A3E684A21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08933" y="4560366"/>
            <a:ext cx="2297624" cy="2297624"/>
          </a:xfrm>
          <a:prstGeom prst="rect">
            <a:avLst/>
          </a:prstGeom>
        </p:spPr>
      </p:pic>
      <p:pic>
        <p:nvPicPr>
          <p:cNvPr id="16" name="Graphic 15" descr="Verbindingen met effen opvulling">
            <a:extLst>
              <a:ext uri="{FF2B5EF4-FFF2-40B4-BE49-F238E27FC236}">
                <a16:creationId xmlns:a16="http://schemas.microsoft.com/office/drawing/2014/main" id="{E8A0953F-AA55-A15A-DFB7-25D7DB135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3869" y="4560376"/>
            <a:ext cx="2297624" cy="2297624"/>
          </a:xfrm>
          <a:prstGeom prst="rect">
            <a:avLst/>
          </a:prstGeom>
        </p:spPr>
      </p:pic>
      <p:pic>
        <p:nvPicPr>
          <p:cNvPr id="17" name="Graphic 16" descr="Verbindingen met effen opvulling">
            <a:extLst>
              <a:ext uri="{FF2B5EF4-FFF2-40B4-BE49-F238E27FC236}">
                <a16:creationId xmlns:a16="http://schemas.microsoft.com/office/drawing/2014/main" id="{7E8154A7-13A7-C526-67BC-60C6E4B64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4560376"/>
            <a:ext cx="2297624" cy="2297624"/>
          </a:xfrm>
          <a:prstGeom prst="rect">
            <a:avLst/>
          </a:prstGeom>
        </p:spPr>
      </p:pic>
      <p:sp>
        <p:nvSpPr>
          <p:cNvPr id="18" name="Tijdelijke aanduiding voor inhoud 6">
            <a:extLst>
              <a:ext uri="{FF2B5EF4-FFF2-40B4-BE49-F238E27FC236}">
                <a16:creationId xmlns:a16="http://schemas.microsoft.com/office/drawing/2014/main" id="{0F97E0E8-0152-5E29-8B4D-54C27E71BD20}"/>
              </a:ext>
            </a:extLst>
          </p:cNvPr>
          <p:cNvSpPr txBox="1">
            <a:spLocks/>
          </p:cNvSpPr>
          <p:nvPr/>
        </p:nvSpPr>
        <p:spPr>
          <a:xfrm>
            <a:off x="-11778" y="3230046"/>
            <a:ext cx="4050665" cy="675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grows</a:t>
            </a:r>
            <a:endParaRPr lang="nl-NL" sz="1800" b="1" dirty="0">
              <a:solidFill>
                <a:srgbClr val="283C62"/>
              </a:solidFill>
              <a:latin typeface="Helvetica" panose="020B0604020202020204" pitchFamily="34" charset="0"/>
              <a:cs typeface="Helvetica" panose="020B0604020202020204" pitchFamily="34" charset="0"/>
            </a:endParaRPr>
          </a:p>
          <a:p>
            <a:pPr marL="0" indent="0" algn="ctr">
              <a:buNone/>
            </a:pPr>
            <a:r>
              <a:rPr lang="nl-NL" sz="1800" dirty="0">
                <a:solidFill>
                  <a:srgbClr val="283C62"/>
                </a:solidFill>
                <a:latin typeface="Helvetica" panose="020B0604020202020204" pitchFamily="34" charset="0"/>
                <a:cs typeface="Helvetica" panose="020B0604020202020204" pitchFamily="34" charset="0"/>
              </a:rPr>
              <a:t>groeiprogramma</a:t>
            </a:r>
          </a:p>
        </p:txBody>
      </p:sp>
      <p:sp>
        <p:nvSpPr>
          <p:cNvPr id="20" name="Tekstvak 19">
            <a:extLst>
              <a:ext uri="{FF2B5EF4-FFF2-40B4-BE49-F238E27FC236}">
                <a16:creationId xmlns:a16="http://schemas.microsoft.com/office/drawing/2014/main" id="{6374474E-7091-4F11-E7AF-55F6D3D19151}"/>
              </a:ext>
            </a:extLst>
          </p:cNvPr>
          <p:cNvSpPr txBox="1"/>
          <p:nvPr/>
        </p:nvSpPr>
        <p:spPr>
          <a:xfrm>
            <a:off x="4073238" y="3254251"/>
            <a:ext cx="4038887" cy="646331"/>
          </a:xfrm>
          <a:prstGeom prst="rect">
            <a:avLst/>
          </a:prstGeom>
          <a:noFill/>
        </p:spPr>
        <p:txBody>
          <a:bodyPr wrap="square">
            <a:spAutoFit/>
          </a:bodyPr>
          <a:lstStyle/>
          <a:p>
            <a:pPr algn="ctr"/>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knows</a:t>
            </a:r>
            <a:endParaRPr lang="nl-NL" sz="1800" b="1" dirty="0">
              <a:solidFill>
                <a:srgbClr val="283C62"/>
              </a:solidFill>
              <a:latin typeface="Helvetica" panose="020B0604020202020204" pitchFamily="34" charset="0"/>
              <a:cs typeface="Helvetica" panose="020B0604020202020204" pitchFamily="34" charset="0"/>
            </a:endParaRPr>
          </a:p>
          <a:p>
            <a:pPr algn="ctr"/>
            <a:r>
              <a:rPr lang="nl-NL" dirty="0">
                <a:solidFill>
                  <a:srgbClr val="283C62"/>
                </a:solidFill>
                <a:latin typeface="Helvetica" panose="020B0604020202020204" pitchFamily="34" charset="0"/>
                <a:cs typeface="Helvetica" panose="020B0604020202020204" pitchFamily="34" charset="0"/>
              </a:rPr>
              <a:t>vakkennis</a:t>
            </a:r>
            <a:endParaRPr lang="nl-NL" dirty="0"/>
          </a:p>
        </p:txBody>
      </p:sp>
      <p:sp>
        <p:nvSpPr>
          <p:cNvPr id="22" name="Tekstvak 21">
            <a:extLst>
              <a:ext uri="{FF2B5EF4-FFF2-40B4-BE49-F238E27FC236}">
                <a16:creationId xmlns:a16="http://schemas.microsoft.com/office/drawing/2014/main" id="{99F9D975-A171-954E-15A8-96C3F95A4D30}"/>
              </a:ext>
            </a:extLst>
          </p:cNvPr>
          <p:cNvSpPr txBox="1"/>
          <p:nvPr/>
        </p:nvSpPr>
        <p:spPr>
          <a:xfrm>
            <a:off x="-64544" y="5437429"/>
            <a:ext cx="4091654" cy="646331"/>
          </a:xfrm>
          <a:prstGeom prst="rect">
            <a:avLst/>
          </a:prstGeom>
          <a:noFill/>
        </p:spPr>
        <p:txBody>
          <a:bodyPr wrap="square">
            <a:spAutoFit/>
          </a:bodyPr>
          <a:lstStyle/>
          <a:p>
            <a:pPr algn="ctr"/>
            <a:r>
              <a:rPr lang="nl-NL" sz="1800" b="1" dirty="0">
                <a:solidFill>
                  <a:srgbClr val="283C62"/>
                </a:solidFill>
                <a:latin typeface="Helvetica" panose="020B0604020202020204" pitchFamily="34" charset="0"/>
                <a:cs typeface="Helvetica" panose="020B0604020202020204" pitchFamily="34" charset="0"/>
              </a:rPr>
              <a:t>YKE blue</a:t>
            </a:r>
          </a:p>
          <a:p>
            <a:pPr algn="ctr"/>
            <a:r>
              <a:rPr lang="nl-NL" dirty="0">
                <a:solidFill>
                  <a:srgbClr val="283C62"/>
                </a:solidFill>
                <a:latin typeface="Helvetica" panose="020B0604020202020204" pitchFamily="34" charset="0"/>
                <a:cs typeface="Helvetica" panose="020B0604020202020204" pitchFamily="34" charset="0"/>
              </a:rPr>
              <a:t>kennismaken</a:t>
            </a:r>
            <a:endParaRPr lang="nl-NL" sz="1800" dirty="0">
              <a:solidFill>
                <a:srgbClr val="283C62"/>
              </a:solidFill>
              <a:latin typeface="Helvetica" panose="020B0604020202020204" pitchFamily="34" charset="0"/>
              <a:cs typeface="Helvetica" panose="020B0604020202020204" pitchFamily="34" charset="0"/>
            </a:endParaRPr>
          </a:p>
        </p:txBody>
      </p:sp>
      <p:sp>
        <p:nvSpPr>
          <p:cNvPr id="24" name="Tekstvak 23">
            <a:extLst>
              <a:ext uri="{FF2B5EF4-FFF2-40B4-BE49-F238E27FC236}">
                <a16:creationId xmlns:a16="http://schemas.microsoft.com/office/drawing/2014/main" id="{42848CF0-95E9-B991-453F-3AAB67DC4DF6}"/>
              </a:ext>
            </a:extLst>
          </p:cNvPr>
          <p:cNvSpPr txBox="1"/>
          <p:nvPr/>
        </p:nvSpPr>
        <p:spPr>
          <a:xfrm>
            <a:off x="4038888" y="5431183"/>
            <a:ext cx="4073238" cy="646331"/>
          </a:xfrm>
          <a:prstGeom prst="rect">
            <a:avLst/>
          </a:prstGeom>
          <a:noFill/>
        </p:spPr>
        <p:txBody>
          <a:bodyPr wrap="square">
            <a:spAutoFit/>
          </a:bodyPr>
          <a:lstStyle/>
          <a:p>
            <a:pPr algn="ctr"/>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reunion</a:t>
            </a:r>
            <a:endParaRPr lang="nl-NL" sz="1800" b="1" dirty="0">
              <a:solidFill>
                <a:srgbClr val="283C62"/>
              </a:solidFill>
              <a:latin typeface="Helvetica" panose="020B0604020202020204" pitchFamily="34" charset="0"/>
              <a:cs typeface="Helvetica" panose="020B0604020202020204" pitchFamily="34" charset="0"/>
            </a:endParaRPr>
          </a:p>
          <a:p>
            <a:pPr algn="ctr"/>
            <a:r>
              <a:rPr lang="nl-NL" dirty="0">
                <a:solidFill>
                  <a:srgbClr val="283C62"/>
                </a:solidFill>
                <a:latin typeface="Helvetica" panose="020B0604020202020204" pitchFamily="34" charset="0"/>
                <a:cs typeface="Helvetica" panose="020B0604020202020204" pitchFamily="34" charset="0"/>
              </a:rPr>
              <a:t>verbonden blijven</a:t>
            </a:r>
            <a:endParaRPr lang="nl-NL" sz="1800" dirty="0">
              <a:solidFill>
                <a:srgbClr val="283C62"/>
              </a:solidFill>
              <a:latin typeface="Helvetica" panose="020B0604020202020204" pitchFamily="34" charset="0"/>
              <a:cs typeface="Helvetica" panose="020B0604020202020204" pitchFamily="34" charset="0"/>
            </a:endParaRPr>
          </a:p>
        </p:txBody>
      </p:sp>
      <p:sp>
        <p:nvSpPr>
          <p:cNvPr id="26" name="Tekstvak 25">
            <a:extLst>
              <a:ext uri="{FF2B5EF4-FFF2-40B4-BE49-F238E27FC236}">
                <a16:creationId xmlns:a16="http://schemas.microsoft.com/office/drawing/2014/main" id="{0AB55DFB-8C47-36EE-5104-163F41217131}"/>
              </a:ext>
            </a:extLst>
          </p:cNvPr>
          <p:cNvSpPr txBox="1"/>
          <p:nvPr/>
        </p:nvSpPr>
        <p:spPr>
          <a:xfrm>
            <a:off x="8112125" y="3254251"/>
            <a:ext cx="4038887" cy="646331"/>
          </a:xfrm>
          <a:prstGeom prst="rect">
            <a:avLst/>
          </a:prstGeom>
          <a:noFill/>
        </p:spPr>
        <p:txBody>
          <a:bodyPr wrap="square">
            <a:spAutoFit/>
          </a:bodyPr>
          <a:lstStyle/>
          <a:p>
            <a:pPr algn="ctr"/>
            <a:r>
              <a:rPr lang="nl-NL" sz="1800" b="1" dirty="0">
                <a:solidFill>
                  <a:srgbClr val="283C62"/>
                </a:solidFill>
                <a:latin typeface="Helvetica" panose="020B0604020202020204" pitchFamily="34" charset="0"/>
                <a:cs typeface="Helvetica" panose="020B0604020202020204" pitchFamily="34" charset="0"/>
              </a:rPr>
              <a:t>YKE </a:t>
            </a:r>
            <a:r>
              <a:rPr lang="nl-NL" sz="1800" b="1" dirty="0" err="1">
                <a:solidFill>
                  <a:srgbClr val="283C62"/>
                </a:solidFill>
                <a:latin typeface="Helvetica" panose="020B0604020202020204" pitchFamily="34" charset="0"/>
                <a:cs typeface="Helvetica" panose="020B0604020202020204" pitchFamily="34" charset="0"/>
              </a:rPr>
              <a:t>fun</a:t>
            </a:r>
            <a:endParaRPr lang="nl-NL" sz="1800" b="1" dirty="0">
              <a:solidFill>
                <a:srgbClr val="283C62"/>
              </a:solidFill>
              <a:latin typeface="Helvetica" panose="020B0604020202020204" pitchFamily="34" charset="0"/>
              <a:cs typeface="Helvetica" panose="020B0604020202020204" pitchFamily="34" charset="0"/>
            </a:endParaRPr>
          </a:p>
          <a:p>
            <a:pPr algn="ctr"/>
            <a:r>
              <a:rPr lang="nl-NL" sz="1800" dirty="0">
                <a:solidFill>
                  <a:srgbClr val="283C62"/>
                </a:solidFill>
                <a:latin typeface="Helvetica" panose="020B0604020202020204" pitchFamily="34" charset="0"/>
                <a:cs typeface="Helvetica" panose="020B0604020202020204" pitchFamily="34" charset="0"/>
              </a:rPr>
              <a:t>verbinden</a:t>
            </a:r>
          </a:p>
        </p:txBody>
      </p:sp>
      <p:sp>
        <p:nvSpPr>
          <p:cNvPr id="28" name="Tekstvak 27">
            <a:extLst>
              <a:ext uri="{FF2B5EF4-FFF2-40B4-BE49-F238E27FC236}">
                <a16:creationId xmlns:a16="http://schemas.microsoft.com/office/drawing/2014/main" id="{2FE36CB4-BBA2-7509-991B-796A7F436E93}"/>
              </a:ext>
            </a:extLst>
          </p:cNvPr>
          <p:cNvSpPr txBox="1"/>
          <p:nvPr/>
        </p:nvSpPr>
        <p:spPr>
          <a:xfrm>
            <a:off x="8112125" y="5424937"/>
            <a:ext cx="4091653" cy="646331"/>
          </a:xfrm>
          <a:prstGeom prst="rect">
            <a:avLst/>
          </a:prstGeom>
          <a:noFill/>
        </p:spPr>
        <p:txBody>
          <a:bodyPr wrap="square">
            <a:spAutoFit/>
          </a:bodyPr>
          <a:lstStyle/>
          <a:p>
            <a:pPr algn="ctr"/>
            <a:r>
              <a:rPr lang="nl-NL" sz="1800" b="1" dirty="0">
                <a:solidFill>
                  <a:srgbClr val="283C62"/>
                </a:solidFill>
                <a:latin typeface="Helvetica" panose="020B0604020202020204" pitchFamily="34" charset="0"/>
                <a:cs typeface="Helvetica" panose="020B0604020202020204" pitchFamily="34" charset="0"/>
              </a:rPr>
              <a:t>YKE family</a:t>
            </a:r>
          </a:p>
          <a:p>
            <a:pPr algn="ctr"/>
            <a:r>
              <a:rPr lang="nl-NL" dirty="0">
                <a:solidFill>
                  <a:srgbClr val="283C62"/>
                </a:solidFill>
                <a:latin typeface="Helvetica" panose="020B0604020202020204" pitchFamily="34" charset="0"/>
                <a:cs typeface="Helvetica" panose="020B0604020202020204" pitchFamily="34" charset="0"/>
              </a:rPr>
              <a:t>familie</a:t>
            </a:r>
            <a:endParaRPr lang="nl-NL" sz="1800" dirty="0">
              <a:solidFill>
                <a:srgbClr val="283C62"/>
              </a:solidFill>
              <a:latin typeface="Helvetica" panose="020B0604020202020204" pitchFamily="34" charset="0"/>
              <a:cs typeface="Helvetica" panose="020B0604020202020204" pitchFamily="34" charset="0"/>
            </a:endParaRPr>
          </a:p>
        </p:txBody>
      </p:sp>
      <p:sp>
        <p:nvSpPr>
          <p:cNvPr id="3" name="Rechthoek 2">
            <a:extLst>
              <a:ext uri="{FF2B5EF4-FFF2-40B4-BE49-F238E27FC236}">
                <a16:creationId xmlns:a16="http://schemas.microsoft.com/office/drawing/2014/main" id="{261235D6-95EC-3AD1-87C0-501DFD7DB3CC}"/>
              </a:ext>
            </a:extLst>
          </p:cNvPr>
          <p:cNvSpPr/>
          <p:nvPr/>
        </p:nvSpPr>
        <p:spPr>
          <a:xfrm>
            <a:off x="0" y="0"/>
            <a:ext cx="12192000" cy="6858000"/>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FD7C94C-72ED-6319-6F8E-FCCB766F7D3B}"/>
              </a:ext>
            </a:extLst>
          </p:cNvPr>
          <p:cNvSpPr/>
          <p:nvPr/>
        </p:nvSpPr>
        <p:spPr>
          <a:xfrm>
            <a:off x="0" y="6380947"/>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4EF62E5-C8EA-AE60-85EE-78DB18AE3B79}"/>
              </a:ext>
            </a:extLst>
          </p:cNvPr>
          <p:cNvSpPr/>
          <p:nvPr/>
        </p:nvSpPr>
        <p:spPr>
          <a:xfrm>
            <a:off x="1176268" y="6380947"/>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CF19B5B-3D4A-FB46-AF26-2ED67D08727D}"/>
              </a:ext>
            </a:extLst>
          </p:cNvPr>
          <p:cNvSpPr txBox="1"/>
          <p:nvPr/>
        </p:nvSpPr>
        <p:spPr>
          <a:xfrm>
            <a:off x="-3121" y="6079838"/>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Voor:</a:t>
            </a:r>
          </a:p>
        </p:txBody>
      </p:sp>
      <p:sp>
        <p:nvSpPr>
          <p:cNvPr id="9" name="Tekstvak 8">
            <a:extLst>
              <a:ext uri="{FF2B5EF4-FFF2-40B4-BE49-F238E27FC236}">
                <a16:creationId xmlns:a16="http://schemas.microsoft.com/office/drawing/2014/main" id="{6C04385B-A61A-D700-25BB-EB0B1851D679}"/>
              </a:ext>
            </a:extLst>
          </p:cNvPr>
          <p:cNvSpPr txBox="1"/>
          <p:nvPr/>
        </p:nvSpPr>
        <p:spPr>
          <a:xfrm>
            <a:off x="1173147" y="6079838"/>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Tegen:</a:t>
            </a:r>
          </a:p>
        </p:txBody>
      </p:sp>
      <p:sp>
        <p:nvSpPr>
          <p:cNvPr id="10" name="Tekstvak 9">
            <a:extLst>
              <a:ext uri="{FF2B5EF4-FFF2-40B4-BE49-F238E27FC236}">
                <a16:creationId xmlns:a16="http://schemas.microsoft.com/office/drawing/2014/main" id="{34B08708-0D3E-4D52-A41F-0466145104A7}"/>
              </a:ext>
            </a:extLst>
          </p:cNvPr>
          <p:cNvSpPr txBox="1"/>
          <p:nvPr/>
        </p:nvSpPr>
        <p:spPr>
          <a:xfrm>
            <a:off x="1173147" y="6461662"/>
            <a:ext cx="1176268" cy="307777"/>
          </a:xfrm>
          <a:prstGeom prst="rect">
            <a:avLst/>
          </a:prstGeom>
          <a:noFill/>
        </p:spPr>
        <p:txBody>
          <a:bodyPr wrap="square">
            <a:spAutoFit/>
          </a:bodyPr>
          <a:lstStyle/>
          <a:p>
            <a:r>
              <a:rPr lang="en-US" sz="1400">
                <a:solidFill>
                  <a:srgbClr val="283C62"/>
                </a:solidFill>
                <a:latin typeface="Helvetica" panose="020B0604020202020204" pitchFamily="34" charset="0"/>
                <a:cs typeface="Helvetica" panose="020B0604020202020204" pitchFamily="34" charset="0"/>
              </a:rPr>
              <a:t>0</a:t>
            </a:r>
            <a:endParaRPr lang="nl-NL" sz="1400" dirty="0">
              <a:solidFill>
                <a:srgbClr val="283C62"/>
              </a:solidFill>
              <a:latin typeface="Helvetica" panose="020B0604020202020204" pitchFamily="34" charset="0"/>
              <a:cs typeface="Helvetica" panose="020B0604020202020204" pitchFamily="34" charset="0"/>
            </a:endParaRPr>
          </a:p>
        </p:txBody>
      </p:sp>
      <p:sp>
        <p:nvSpPr>
          <p:cNvPr id="19" name="Tekstvak 18">
            <a:extLst>
              <a:ext uri="{FF2B5EF4-FFF2-40B4-BE49-F238E27FC236}">
                <a16:creationId xmlns:a16="http://schemas.microsoft.com/office/drawing/2014/main" id="{738DF105-3B8C-E628-53A8-CB9C5B1C45D3}"/>
              </a:ext>
            </a:extLst>
          </p:cNvPr>
          <p:cNvSpPr txBox="1"/>
          <p:nvPr/>
        </p:nvSpPr>
        <p:spPr>
          <a:xfrm>
            <a:off x="0" y="6461662"/>
            <a:ext cx="1176268" cy="307777"/>
          </a:xfrm>
          <a:prstGeom prst="rect">
            <a:avLst/>
          </a:prstGeom>
          <a:noFill/>
        </p:spPr>
        <p:txBody>
          <a:bodyPr wrap="square">
            <a:spAutoFit/>
          </a:bodyPr>
          <a:lstStyle/>
          <a:p>
            <a:r>
              <a:rPr lang="en-US" sz="1400">
                <a:solidFill>
                  <a:srgbClr val="283C62"/>
                </a:solidFill>
                <a:latin typeface="Helvetica" panose="020B0604020202020204" pitchFamily="34" charset="0"/>
                <a:cs typeface="Helvetica" panose="020B0604020202020204" pitchFamily="34" charset="0"/>
              </a:rPr>
              <a:t>8</a:t>
            </a:r>
            <a:endParaRPr lang="nl-NL" sz="1400" dirty="0">
              <a:solidFill>
                <a:srgbClr val="283C62"/>
              </a:solidFill>
              <a:latin typeface="Helvetica" panose="020B0604020202020204" pitchFamily="34" charset="0"/>
              <a:cs typeface="Helvetica" panose="020B0604020202020204" pitchFamily="34" charset="0"/>
            </a:endParaRPr>
          </a:p>
        </p:txBody>
      </p:sp>
      <p:sp>
        <p:nvSpPr>
          <p:cNvPr id="21" name="Rechthoek: afgeronde hoeken 20">
            <a:extLst>
              <a:ext uri="{FF2B5EF4-FFF2-40B4-BE49-F238E27FC236}">
                <a16:creationId xmlns:a16="http://schemas.microsoft.com/office/drawing/2014/main" id="{A4DDA52B-96EC-966D-591E-6C6EE7E66A26}"/>
              </a:ext>
            </a:extLst>
          </p:cNvPr>
          <p:cNvSpPr/>
          <p:nvPr/>
        </p:nvSpPr>
        <p:spPr>
          <a:xfrm rot="20746740">
            <a:off x="4699881" y="1321237"/>
            <a:ext cx="3241675" cy="799379"/>
          </a:xfrm>
          <a:prstGeom prst="roundRect">
            <a:avLst/>
          </a:prstGeom>
          <a:noFill/>
          <a:ln w="57150">
            <a:solidFill>
              <a:srgbClr val="008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008A00"/>
                </a:solidFill>
                <a:latin typeface="Helvetica" panose="020B0604020202020204" pitchFamily="34" charset="0"/>
                <a:cs typeface="Helvetica" panose="020B0604020202020204" pitchFamily="34" charset="0"/>
              </a:rPr>
              <a:t>AANGENOMEN</a:t>
            </a:r>
          </a:p>
        </p:txBody>
      </p:sp>
    </p:spTree>
    <p:extLst>
      <p:ext uri="{BB962C8B-B14F-4D97-AF65-F5344CB8AC3E}">
        <p14:creationId xmlns:p14="http://schemas.microsoft.com/office/powerpoint/2010/main" val="16117022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rPr>
              <a:t>Statusladder YKE leden</a:t>
            </a:r>
            <a:endParaRPr lang="nl-NL" dirty="0">
              <a:solidFill>
                <a:srgbClr val="283C62"/>
              </a:solidFill>
              <a:latin typeface="Helvetica" panose="020B0604020202020204" pitchFamily="34" charset="0"/>
              <a:cs typeface="Helvetica" panose="020B0604020202020204" pitchFamily="34" charset="0"/>
            </a:endParaRPr>
          </a:p>
        </p:txBody>
      </p:sp>
      <p:sp>
        <p:nvSpPr>
          <p:cNvPr id="2" name="Rechthoek: afgeronde hoeken 1">
            <a:extLst>
              <a:ext uri="{FF2B5EF4-FFF2-40B4-BE49-F238E27FC236}">
                <a16:creationId xmlns:a16="http://schemas.microsoft.com/office/drawing/2014/main" id="{FFA52FD3-C529-59F3-EA47-E0F036476ABC}"/>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19:20</a:t>
            </a:r>
          </a:p>
        </p:txBody>
      </p:sp>
    </p:spTree>
    <p:extLst>
      <p:ext uri="{BB962C8B-B14F-4D97-AF65-F5344CB8AC3E}">
        <p14:creationId xmlns:p14="http://schemas.microsoft.com/office/powerpoint/2010/main" val="332901200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2">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statusladder</a:t>
            </a:r>
          </a:p>
        </p:txBody>
      </p:sp>
      <p:sp>
        <p:nvSpPr>
          <p:cNvPr id="8" name="Tijdelijke aanduiding voor inhoud 6">
            <a:extLst>
              <a:ext uri="{FF2B5EF4-FFF2-40B4-BE49-F238E27FC236}">
                <a16:creationId xmlns:a16="http://schemas.microsoft.com/office/drawing/2014/main" id="{96CE2572-6E98-8C18-6C09-55E5861F5CC6}"/>
              </a:ext>
            </a:extLst>
          </p:cNvPr>
          <p:cNvSpPr>
            <a:spLocks noGrp="1"/>
          </p:cNvSpPr>
          <p:nvPr>
            <p:ph idx="1"/>
          </p:nvPr>
        </p:nvSpPr>
        <p:spPr>
          <a:xfrm>
            <a:off x="838200" y="1825625"/>
            <a:ext cx="10515600" cy="4351338"/>
          </a:xfrm>
        </p:spPr>
        <p:txBody>
          <a:bodyPr>
            <a:normAutofit/>
          </a:bodyPr>
          <a:lstStyle/>
          <a:p>
            <a:r>
              <a:rPr lang="nl-NL" dirty="0">
                <a:solidFill>
                  <a:srgbClr val="283C62"/>
                </a:solidFill>
              </a:rPr>
              <a:t>De afgelopen jaren ziet YKE een terugloop van ‘nieuwe bekenden’</a:t>
            </a:r>
          </a:p>
          <a:p>
            <a:r>
              <a:rPr lang="nl-NL" dirty="0">
                <a:solidFill>
                  <a:srgbClr val="283C62"/>
                </a:solidFill>
              </a:rPr>
              <a:t>Tijdens activiteiten is het soms lastig te onderscheiden of iemand nieuw, bekend of extern is</a:t>
            </a:r>
          </a:p>
          <a:p>
            <a:r>
              <a:rPr lang="nl-NL" dirty="0">
                <a:solidFill>
                  <a:srgbClr val="283C62"/>
                </a:solidFill>
              </a:rPr>
              <a:t>YKE mist een manier om leden die zich actief inzetten te belonen</a:t>
            </a:r>
          </a:p>
          <a:p>
            <a:endParaRPr lang="nl-NL" dirty="0">
              <a:solidFill>
                <a:srgbClr val="283C62"/>
              </a:solidFill>
            </a:endParaRPr>
          </a:p>
          <a:p>
            <a:pPr>
              <a:buFont typeface="Wingdings" panose="05000000000000000000" pitchFamily="2" charset="2"/>
              <a:buChar char="à"/>
            </a:pPr>
            <a:r>
              <a:rPr lang="nl-NL" dirty="0">
                <a:solidFill>
                  <a:srgbClr val="283C62"/>
                </a:solidFill>
                <a:sym typeface="Wingdings" panose="05000000000000000000" pitchFamily="2" charset="2"/>
              </a:rPr>
              <a:t>YKE merkt dat sommige leden nu soms tussen wal en schip vallen, actieve leden zich niet gewaardeerd voelen en dat nieuwe leden zich moeilijk welkom voelen</a:t>
            </a:r>
          </a:p>
        </p:txBody>
      </p:sp>
      <p:pic>
        <p:nvPicPr>
          <p:cNvPr id="3" name="Graphic 2" descr="Persoon met een idee met effen opvulling">
            <a:extLst>
              <a:ext uri="{FF2B5EF4-FFF2-40B4-BE49-F238E27FC236}">
                <a16:creationId xmlns:a16="http://schemas.microsoft.com/office/drawing/2014/main" id="{DADBAFB7-D966-EA6A-EEB4-617801954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8751" y="406298"/>
            <a:ext cx="941399" cy="941399"/>
          </a:xfrm>
          <a:prstGeom prst="rect">
            <a:avLst/>
          </a:prstGeom>
        </p:spPr>
      </p:pic>
      <p:pic>
        <p:nvPicPr>
          <p:cNvPr id="7" name="Graphic 6" descr="Verbindingen met effen opvulling">
            <a:extLst>
              <a:ext uri="{FF2B5EF4-FFF2-40B4-BE49-F238E27FC236}">
                <a16:creationId xmlns:a16="http://schemas.microsoft.com/office/drawing/2014/main" id="{3891D9C6-F233-3E30-0D97-0A9F72387F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1272" y="406298"/>
            <a:ext cx="941399" cy="941399"/>
          </a:xfrm>
          <a:prstGeom prst="rect">
            <a:avLst/>
          </a:prstGeom>
        </p:spPr>
      </p:pic>
      <p:pic>
        <p:nvPicPr>
          <p:cNvPr id="9" name="Graphic 8" descr="Vergadering met effen opvulling">
            <a:extLst>
              <a:ext uri="{FF2B5EF4-FFF2-40B4-BE49-F238E27FC236}">
                <a16:creationId xmlns:a16="http://schemas.microsoft.com/office/drawing/2014/main" id="{C09DEB5C-52C2-BC0B-FD2D-C34E8AD2C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371014076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statusladder</a:t>
            </a:r>
          </a:p>
        </p:txBody>
      </p:sp>
      <p:sp>
        <p:nvSpPr>
          <p:cNvPr id="13" name="Rechthoek 12">
            <a:extLst>
              <a:ext uri="{FF2B5EF4-FFF2-40B4-BE49-F238E27FC236}">
                <a16:creationId xmlns:a16="http://schemas.microsoft.com/office/drawing/2014/main" id="{C4F261DE-BA59-10D6-EA48-40543C17B533}"/>
              </a:ext>
            </a:extLst>
          </p:cNvPr>
          <p:cNvSpPr/>
          <p:nvPr/>
        </p:nvSpPr>
        <p:spPr>
          <a:xfrm>
            <a:off x="-21771" y="2276474"/>
            <a:ext cx="4062638" cy="2305049"/>
          </a:xfrm>
          <a:prstGeom prst="rect">
            <a:avLst/>
          </a:prstGeom>
          <a:solidFill>
            <a:srgbClr val="8AC9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60458018-4530-5048-264A-F67BC740ACB3}"/>
              </a:ext>
            </a:extLst>
          </p:cNvPr>
          <p:cNvSpPr/>
          <p:nvPr/>
        </p:nvSpPr>
        <p:spPr>
          <a:xfrm>
            <a:off x="4025672" y="4581525"/>
            <a:ext cx="4086452" cy="2276472"/>
          </a:xfrm>
          <a:prstGeom prst="rect">
            <a:avLst/>
          </a:prstGeom>
          <a:solidFill>
            <a:srgbClr val="FF7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5A2BA270-FE52-B4D1-AEF6-F0CAFCDDAC63}"/>
              </a:ext>
            </a:extLst>
          </p:cNvPr>
          <p:cNvSpPr/>
          <p:nvPr/>
        </p:nvSpPr>
        <p:spPr>
          <a:xfrm>
            <a:off x="-21771" y="4581522"/>
            <a:ext cx="4062638" cy="2276478"/>
          </a:xfrm>
          <a:prstGeom prst="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523D0C04-6B59-278B-51FA-DFC67D57F58B}"/>
              </a:ext>
            </a:extLst>
          </p:cNvPr>
          <p:cNvSpPr/>
          <p:nvPr/>
        </p:nvSpPr>
        <p:spPr>
          <a:xfrm>
            <a:off x="8105548" y="2276474"/>
            <a:ext cx="4086452" cy="2305048"/>
          </a:xfrm>
          <a:prstGeom prst="rect">
            <a:avLst/>
          </a:prstGeom>
          <a:solidFill>
            <a:srgbClr val="D5B5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4A17E1EC-7DB1-3CFE-BA01-6AAC39D8CD00}"/>
              </a:ext>
            </a:extLst>
          </p:cNvPr>
          <p:cNvSpPr/>
          <p:nvPr/>
        </p:nvSpPr>
        <p:spPr>
          <a:xfrm>
            <a:off x="4061677" y="2276489"/>
            <a:ext cx="4034291" cy="2305036"/>
          </a:xfrm>
          <a:prstGeom prst="rect">
            <a:avLst/>
          </a:prstGeom>
          <a:solidFill>
            <a:srgbClr val="002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AF147C77-32E0-041E-A689-70C926BA38B8}"/>
              </a:ext>
            </a:extLst>
          </p:cNvPr>
          <p:cNvSpPr txBox="1"/>
          <p:nvPr/>
        </p:nvSpPr>
        <p:spPr>
          <a:xfrm>
            <a:off x="-21771" y="3174952"/>
            <a:ext cx="4047443" cy="646331"/>
          </a:xfrm>
          <a:prstGeom prst="rect">
            <a:avLst/>
          </a:prstGeom>
          <a:noFill/>
        </p:spPr>
        <p:txBody>
          <a:bodyPr wrap="square">
            <a:spAutoFit/>
          </a:bodyPr>
          <a:lstStyle/>
          <a:p>
            <a:pPr algn="ctr"/>
            <a:r>
              <a:rPr lang="nl-NL" b="1" dirty="0">
                <a:latin typeface="Helvetica" panose="020B0604020202020204" pitchFamily="34" charset="0"/>
                <a:cs typeface="Helvetica" panose="020B0604020202020204" pitchFamily="34" charset="0"/>
              </a:rPr>
              <a:t>Blue</a:t>
            </a:r>
            <a:r>
              <a:rPr lang="nl-NL" dirty="0">
                <a:latin typeface="Helvetica" panose="020B0604020202020204" pitchFamily="34" charset="0"/>
                <a:cs typeface="Helvetica" panose="020B0604020202020204" pitchFamily="34" charset="0"/>
              </a:rPr>
              <a:t> </a:t>
            </a:r>
          </a:p>
          <a:p>
            <a:pPr algn="ctr"/>
            <a:r>
              <a:rPr lang="nl-NL" i="1" dirty="0">
                <a:latin typeface="Helvetica" panose="020B0604020202020204" pitchFamily="34" charset="0"/>
                <a:cs typeface="Helvetica" panose="020B0604020202020204" pitchFamily="34" charset="0"/>
              </a:rPr>
              <a:t>nieuwe en passieve leden</a:t>
            </a:r>
          </a:p>
        </p:txBody>
      </p:sp>
      <p:sp>
        <p:nvSpPr>
          <p:cNvPr id="27" name="Tekstvak 26">
            <a:extLst>
              <a:ext uri="{FF2B5EF4-FFF2-40B4-BE49-F238E27FC236}">
                <a16:creationId xmlns:a16="http://schemas.microsoft.com/office/drawing/2014/main" id="{FAA2A47C-5EDA-569F-94D7-596CB0ADB1F7}"/>
              </a:ext>
            </a:extLst>
          </p:cNvPr>
          <p:cNvSpPr txBox="1"/>
          <p:nvPr/>
        </p:nvSpPr>
        <p:spPr>
          <a:xfrm>
            <a:off x="4040867" y="3174952"/>
            <a:ext cx="4056063" cy="646331"/>
          </a:xfrm>
          <a:prstGeom prst="rect">
            <a:avLst/>
          </a:prstGeom>
          <a:noFill/>
        </p:spPr>
        <p:txBody>
          <a:bodyPr wrap="square">
            <a:spAutoFit/>
          </a:bodyPr>
          <a:lstStyle/>
          <a:p>
            <a:pPr algn="ctr"/>
            <a:r>
              <a:rPr lang="nl-NL" b="1" dirty="0" err="1">
                <a:solidFill>
                  <a:schemeClr val="bg1"/>
                </a:solidFill>
                <a:latin typeface="Helvetica" panose="020B0604020202020204" pitchFamily="34" charset="0"/>
                <a:cs typeface="Helvetica" panose="020B0604020202020204" pitchFamily="34" charset="0"/>
              </a:rPr>
              <a:t>Sapphire</a:t>
            </a:r>
            <a:endParaRPr lang="nl-NL" b="1" dirty="0">
              <a:solidFill>
                <a:schemeClr val="bg1"/>
              </a:solidFill>
              <a:latin typeface="Helvetica" panose="020B0604020202020204" pitchFamily="34" charset="0"/>
              <a:cs typeface="Helvetica" panose="020B0604020202020204" pitchFamily="34" charset="0"/>
            </a:endParaRPr>
          </a:p>
          <a:p>
            <a:pPr algn="ctr"/>
            <a:r>
              <a:rPr lang="nl-NL" i="1" dirty="0">
                <a:solidFill>
                  <a:schemeClr val="bg1"/>
                </a:solidFill>
                <a:latin typeface="Helvetica" panose="020B0604020202020204" pitchFamily="34" charset="0"/>
                <a:cs typeface="Helvetica" panose="020B0604020202020204" pitchFamily="34" charset="0"/>
              </a:rPr>
              <a:t>actieve leden</a:t>
            </a:r>
          </a:p>
        </p:txBody>
      </p:sp>
      <p:sp>
        <p:nvSpPr>
          <p:cNvPr id="29" name="Tekstvak 28">
            <a:extLst>
              <a:ext uri="{FF2B5EF4-FFF2-40B4-BE49-F238E27FC236}">
                <a16:creationId xmlns:a16="http://schemas.microsoft.com/office/drawing/2014/main" id="{9F0836EF-C798-0EAE-4EB4-6C568475A045}"/>
              </a:ext>
            </a:extLst>
          </p:cNvPr>
          <p:cNvSpPr txBox="1"/>
          <p:nvPr/>
        </p:nvSpPr>
        <p:spPr>
          <a:xfrm>
            <a:off x="8120743" y="3174952"/>
            <a:ext cx="4079876" cy="923330"/>
          </a:xfrm>
          <a:prstGeom prst="rect">
            <a:avLst/>
          </a:prstGeom>
          <a:noFill/>
        </p:spPr>
        <p:txBody>
          <a:bodyPr wrap="square">
            <a:spAutoFit/>
          </a:bodyPr>
          <a:lstStyle/>
          <a:p>
            <a:pPr algn="ctr"/>
            <a:r>
              <a:rPr lang="nl-NL" b="1" dirty="0">
                <a:latin typeface="Helvetica" panose="020B0604020202020204" pitchFamily="34" charset="0"/>
                <a:cs typeface="Helvetica" panose="020B0604020202020204" pitchFamily="34" charset="0"/>
              </a:rPr>
              <a:t>Gold </a:t>
            </a:r>
          </a:p>
          <a:p>
            <a:pPr algn="ctr"/>
            <a:r>
              <a:rPr lang="nl-NL" i="1" dirty="0">
                <a:latin typeface="Helvetica" panose="020B0604020202020204" pitchFamily="34" charset="0"/>
                <a:cs typeface="Helvetica" panose="020B0604020202020204" pitchFamily="34" charset="0"/>
              </a:rPr>
              <a:t>Portfolio Managers </a:t>
            </a:r>
          </a:p>
          <a:p>
            <a:pPr algn="ctr"/>
            <a:r>
              <a:rPr lang="nl-NL" i="1" dirty="0">
                <a:latin typeface="Helvetica" panose="020B0604020202020204" pitchFamily="34" charset="0"/>
                <a:cs typeface="Helvetica" panose="020B0604020202020204" pitchFamily="34" charset="0"/>
              </a:rPr>
              <a:t>(Cluster, Raad, Bestuur)</a:t>
            </a:r>
          </a:p>
        </p:txBody>
      </p:sp>
      <p:sp>
        <p:nvSpPr>
          <p:cNvPr id="31" name="Tekstvak 30">
            <a:extLst>
              <a:ext uri="{FF2B5EF4-FFF2-40B4-BE49-F238E27FC236}">
                <a16:creationId xmlns:a16="http://schemas.microsoft.com/office/drawing/2014/main" id="{16ADD6BE-FE04-4A28-F1FC-73A177A09DE9}"/>
              </a:ext>
            </a:extLst>
          </p:cNvPr>
          <p:cNvSpPr txBox="1"/>
          <p:nvPr/>
        </p:nvSpPr>
        <p:spPr>
          <a:xfrm>
            <a:off x="-21771" y="5396587"/>
            <a:ext cx="4047443" cy="1200329"/>
          </a:xfrm>
          <a:prstGeom prst="rect">
            <a:avLst/>
          </a:prstGeom>
          <a:noFill/>
        </p:spPr>
        <p:txBody>
          <a:bodyPr wrap="square">
            <a:spAutoFit/>
          </a:bodyPr>
          <a:lstStyle/>
          <a:p>
            <a:pPr algn="ctr"/>
            <a:r>
              <a:rPr lang="nl-NL" b="1" dirty="0" err="1">
                <a:solidFill>
                  <a:schemeClr val="bg1"/>
                </a:solidFill>
                <a:latin typeface="Helvetica" panose="020B0604020202020204" pitchFamily="34" charset="0"/>
                <a:cs typeface="Helvetica" panose="020B0604020202020204" pitchFamily="34" charset="0"/>
              </a:rPr>
              <a:t>Oak</a:t>
            </a:r>
            <a:endParaRPr lang="nl-NL" b="1" dirty="0">
              <a:solidFill>
                <a:schemeClr val="bg1"/>
              </a:solidFill>
              <a:latin typeface="Helvetica" panose="020B0604020202020204" pitchFamily="34" charset="0"/>
              <a:cs typeface="Helvetica" panose="020B0604020202020204" pitchFamily="34" charset="0"/>
            </a:endParaRPr>
          </a:p>
          <a:p>
            <a:pPr algn="ctr"/>
            <a:r>
              <a:rPr lang="nl-NL" i="1" dirty="0">
                <a:solidFill>
                  <a:schemeClr val="bg1"/>
                </a:solidFill>
                <a:latin typeface="Helvetica" panose="020B0604020202020204" pitchFamily="34" charset="0"/>
                <a:cs typeface="Helvetica" panose="020B0604020202020204" pitchFamily="34" charset="0"/>
              </a:rPr>
              <a:t>oud-actieve leden en </a:t>
            </a:r>
          </a:p>
          <a:p>
            <a:pPr algn="ctr"/>
            <a:r>
              <a:rPr lang="nl-NL" i="1" dirty="0">
                <a:solidFill>
                  <a:schemeClr val="bg1"/>
                </a:solidFill>
                <a:latin typeface="Helvetica" panose="020B0604020202020204" pitchFamily="34" charset="0"/>
                <a:cs typeface="Helvetica" panose="020B0604020202020204" pitchFamily="34" charset="0"/>
              </a:rPr>
              <a:t>oud-Portfolio Managers (Cluster, Raad, Bestuur)</a:t>
            </a:r>
          </a:p>
        </p:txBody>
      </p:sp>
      <p:sp>
        <p:nvSpPr>
          <p:cNvPr id="33" name="Tekstvak 32">
            <a:extLst>
              <a:ext uri="{FF2B5EF4-FFF2-40B4-BE49-F238E27FC236}">
                <a16:creationId xmlns:a16="http://schemas.microsoft.com/office/drawing/2014/main" id="{6DF54F57-1A82-7BBC-80A7-F9B67F9AA00C}"/>
              </a:ext>
            </a:extLst>
          </p:cNvPr>
          <p:cNvSpPr txBox="1"/>
          <p:nvPr/>
        </p:nvSpPr>
        <p:spPr>
          <a:xfrm>
            <a:off x="4062638" y="5396587"/>
            <a:ext cx="4049486" cy="646331"/>
          </a:xfrm>
          <a:prstGeom prst="rect">
            <a:avLst/>
          </a:prstGeom>
          <a:noFill/>
        </p:spPr>
        <p:txBody>
          <a:bodyPr wrap="square">
            <a:spAutoFit/>
          </a:bodyPr>
          <a:lstStyle/>
          <a:p>
            <a:pPr algn="ctr"/>
            <a:r>
              <a:rPr lang="nl-NL" b="1" dirty="0">
                <a:solidFill>
                  <a:schemeClr val="bg1"/>
                </a:solidFill>
                <a:latin typeface="Helvetica" panose="020B0604020202020204" pitchFamily="34" charset="0"/>
                <a:cs typeface="Helvetica" panose="020B0604020202020204" pitchFamily="34" charset="0"/>
              </a:rPr>
              <a:t>Oranje</a:t>
            </a:r>
          </a:p>
          <a:p>
            <a:pPr algn="ctr"/>
            <a:r>
              <a:rPr lang="nl-NL" i="1" dirty="0">
                <a:solidFill>
                  <a:schemeClr val="bg1"/>
                </a:solidFill>
                <a:latin typeface="Helvetica" panose="020B0604020202020204" pitchFamily="34" charset="0"/>
                <a:cs typeface="Helvetica" panose="020B0604020202020204" pitchFamily="34" charset="0"/>
              </a:rPr>
              <a:t>externen met actieve relatie YKE</a:t>
            </a:r>
          </a:p>
        </p:txBody>
      </p:sp>
      <p:sp>
        <p:nvSpPr>
          <p:cNvPr id="15" name="Rechthoek 14">
            <a:extLst>
              <a:ext uri="{FF2B5EF4-FFF2-40B4-BE49-F238E27FC236}">
                <a16:creationId xmlns:a16="http://schemas.microsoft.com/office/drawing/2014/main" id="{4196BB78-92F3-399B-EFE6-81ACC795B40E}"/>
              </a:ext>
            </a:extLst>
          </p:cNvPr>
          <p:cNvSpPr/>
          <p:nvPr/>
        </p:nvSpPr>
        <p:spPr>
          <a:xfrm>
            <a:off x="4049485" y="2276475"/>
            <a:ext cx="8142515" cy="2305050"/>
          </a:xfrm>
          <a:prstGeom prst="rect">
            <a:avLst/>
          </a:prstGeom>
          <a:blipFill dpi="0" rotWithShape="1">
            <a:blip r:embed="rId6">
              <a:alphaModFix amt="12000"/>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6658923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pPr algn="ctr"/>
            <a:r>
              <a:rPr lang="nl-NL" dirty="0">
                <a:solidFill>
                  <a:srgbClr val="283C62"/>
                </a:solidFill>
                <a:latin typeface="Helvetica" panose="020B0604020202020204" pitchFamily="34" charset="0"/>
                <a:cs typeface="Helvetica" panose="020B0604020202020204" pitchFamily="34" charset="0"/>
              </a:rPr>
              <a:t>Doelen YKE</a:t>
            </a:r>
          </a:p>
        </p:txBody>
      </p:sp>
      <p:sp>
        <p:nvSpPr>
          <p:cNvPr id="6" name="Tekstvak 5">
            <a:extLst>
              <a:ext uri="{FF2B5EF4-FFF2-40B4-BE49-F238E27FC236}">
                <a16:creationId xmlns:a16="http://schemas.microsoft.com/office/drawing/2014/main" id="{46CC41AB-5E98-7CC3-F582-232EB22BA2CF}"/>
              </a:ext>
            </a:extLst>
          </p:cNvPr>
          <p:cNvSpPr txBox="1"/>
          <p:nvPr/>
        </p:nvSpPr>
        <p:spPr>
          <a:xfrm>
            <a:off x="4418868" y="5075174"/>
            <a:ext cx="3354263" cy="1354217"/>
          </a:xfrm>
          <a:prstGeom prst="rect">
            <a:avLst/>
          </a:prstGeom>
          <a:noFill/>
        </p:spPr>
        <p:txBody>
          <a:bodyPr wrap="square" rtlCol="0">
            <a:spAutoFit/>
          </a:bodyPr>
          <a:lstStyle/>
          <a:p>
            <a:pPr algn="ctr"/>
            <a:r>
              <a:rPr lang="nl-NL" sz="5400" b="1" dirty="0">
                <a:solidFill>
                  <a:srgbClr val="283C62"/>
                </a:solidFill>
              </a:rPr>
              <a:t>Netwerk</a:t>
            </a:r>
            <a:br>
              <a:rPr lang="nl-NL" sz="5400" b="1" dirty="0">
                <a:solidFill>
                  <a:srgbClr val="283C62"/>
                </a:solidFill>
              </a:rPr>
            </a:br>
            <a:r>
              <a:rPr lang="nl-NL" sz="1400" b="1" dirty="0">
                <a:solidFill>
                  <a:srgbClr val="283C62"/>
                </a:solidFill>
              </a:rPr>
              <a:t>KIVI netwerk van 16.000 man</a:t>
            </a:r>
          </a:p>
          <a:p>
            <a:pPr algn="ctr"/>
            <a:r>
              <a:rPr lang="nl-NL" sz="1400" i="1" dirty="0">
                <a:solidFill>
                  <a:srgbClr val="283C62"/>
                </a:solidFill>
              </a:rPr>
              <a:t>(nationaal &amp; internationaal)</a:t>
            </a:r>
          </a:p>
        </p:txBody>
      </p:sp>
      <p:sp>
        <p:nvSpPr>
          <p:cNvPr id="8" name="Tekstvak 7">
            <a:extLst>
              <a:ext uri="{FF2B5EF4-FFF2-40B4-BE49-F238E27FC236}">
                <a16:creationId xmlns:a16="http://schemas.microsoft.com/office/drawing/2014/main" id="{3AD04B13-341F-046F-DA88-2D034A893EB3}"/>
              </a:ext>
            </a:extLst>
          </p:cNvPr>
          <p:cNvSpPr txBox="1"/>
          <p:nvPr/>
        </p:nvSpPr>
        <p:spPr>
          <a:xfrm>
            <a:off x="0" y="2578227"/>
            <a:ext cx="4043363" cy="707886"/>
          </a:xfrm>
          <a:prstGeom prst="rect">
            <a:avLst/>
          </a:prstGeom>
          <a:noFill/>
        </p:spPr>
        <p:txBody>
          <a:bodyPr wrap="square" rtlCol="0">
            <a:spAutoFit/>
          </a:bodyPr>
          <a:lstStyle/>
          <a:p>
            <a:pPr algn="ctr"/>
            <a:r>
              <a:rPr lang="nl-NL" sz="4000" b="1" dirty="0">
                <a:solidFill>
                  <a:srgbClr val="283C62"/>
                </a:solidFill>
              </a:rPr>
              <a:t>Vakkennis</a:t>
            </a:r>
            <a:endParaRPr lang="nl-NL" sz="1050" i="1" dirty="0">
              <a:solidFill>
                <a:srgbClr val="283C62"/>
              </a:solidFill>
            </a:endParaRPr>
          </a:p>
        </p:txBody>
      </p:sp>
      <p:sp>
        <p:nvSpPr>
          <p:cNvPr id="9" name="Tekstvak 8">
            <a:extLst>
              <a:ext uri="{FF2B5EF4-FFF2-40B4-BE49-F238E27FC236}">
                <a16:creationId xmlns:a16="http://schemas.microsoft.com/office/drawing/2014/main" id="{E1810D8B-BDC2-F0AB-8FCE-5E7F0551EDF0}"/>
              </a:ext>
            </a:extLst>
          </p:cNvPr>
          <p:cNvSpPr txBox="1"/>
          <p:nvPr/>
        </p:nvSpPr>
        <p:spPr>
          <a:xfrm>
            <a:off x="8112125" y="2578227"/>
            <a:ext cx="4079876" cy="707886"/>
          </a:xfrm>
          <a:prstGeom prst="rect">
            <a:avLst/>
          </a:prstGeom>
          <a:noFill/>
        </p:spPr>
        <p:txBody>
          <a:bodyPr wrap="square" rtlCol="0">
            <a:spAutoFit/>
          </a:bodyPr>
          <a:lstStyle/>
          <a:p>
            <a:pPr algn="ctr"/>
            <a:r>
              <a:rPr lang="nl-NL" sz="4000" b="1" dirty="0">
                <a:solidFill>
                  <a:srgbClr val="283C62"/>
                </a:solidFill>
              </a:rPr>
              <a:t>Persoonlijke groei</a:t>
            </a:r>
            <a:endParaRPr lang="nl-NL" sz="1050" i="1" dirty="0">
              <a:solidFill>
                <a:srgbClr val="283C62"/>
              </a:solidFill>
            </a:endParaRPr>
          </a:p>
        </p:txBody>
      </p:sp>
      <p:pic>
        <p:nvPicPr>
          <p:cNvPr id="10" name="Graphic 9" descr="Verbindingen met effen opvulling">
            <a:extLst>
              <a:ext uri="{FF2B5EF4-FFF2-40B4-BE49-F238E27FC236}">
                <a16:creationId xmlns:a16="http://schemas.microsoft.com/office/drawing/2014/main" id="{3694661F-7F94-F149-51D4-5D29C2BCF1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4160" y="1831495"/>
            <a:ext cx="3243679" cy="3243679"/>
          </a:xfrm>
          <a:prstGeom prst="rect">
            <a:avLst/>
          </a:prstGeom>
        </p:spPr>
      </p:pic>
      <p:pic>
        <p:nvPicPr>
          <p:cNvPr id="18" name="Graphic 17" descr="Aspiratie met effen opvulling">
            <a:extLst>
              <a:ext uri="{FF2B5EF4-FFF2-40B4-BE49-F238E27FC236}">
                <a16:creationId xmlns:a16="http://schemas.microsoft.com/office/drawing/2014/main" id="{B4D6BDA1-CF7B-F45B-E909-57CE8107FC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8877" y="3564692"/>
            <a:ext cx="2166372" cy="2166372"/>
          </a:xfrm>
          <a:prstGeom prst="rect">
            <a:avLst/>
          </a:prstGeom>
        </p:spPr>
      </p:pic>
      <p:pic>
        <p:nvPicPr>
          <p:cNvPr id="20" name="Graphic 19" descr="Hoofd met radertjes met effen opvulling">
            <a:extLst>
              <a:ext uri="{FF2B5EF4-FFF2-40B4-BE49-F238E27FC236}">
                <a16:creationId xmlns:a16="http://schemas.microsoft.com/office/drawing/2014/main" id="{84CF4AB9-685D-6777-5557-65DE97BB5F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2898" y="3779098"/>
            <a:ext cx="1737560" cy="1737560"/>
          </a:xfrm>
          <a:prstGeom prst="rect">
            <a:avLst/>
          </a:prstGeom>
        </p:spPr>
      </p:pic>
    </p:spTree>
    <p:extLst>
      <p:ext uri="{BB962C8B-B14F-4D97-AF65-F5344CB8AC3E}">
        <p14:creationId xmlns:p14="http://schemas.microsoft.com/office/powerpoint/2010/main" val="163863282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2">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7552765" cy="1325563"/>
          </a:xfrm>
        </p:spPr>
        <p:txBody>
          <a:bodyPr/>
          <a:lstStyle/>
          <a:p>
            <a:r>
              <a:rPr lang="nl-NL" dirty="0">
                <a:solidFill>
                  <a:srgbClr val="283C62"/>
                </a:solidFill>
                <a:latin typeface="Helvetica" panose="020B0604020202020204" pitchFamily="34" charset="0"/>
                <a:cs typeface="Helvetica" panose="020B0604020202020204" pitchFamily="34" charset="0"/>
              </a:rPr>
              <a:t>YKE statusladder</a:t>
            </a:r>
          </a:p>
        </p:txBody>
      </p:sp>
      <p:sp>
        <p:nvSpPr>
          <p:cNvPr id="8" name="Tijdelijke aanduiding voor inhoud 6">
            <a:extLst>
              <a:ext uri="{FF2B5EF4-FFF2-40B4-BE49-F238E27FC236}">
                <a16:creationId xmlns:a16="http://schemas.microsoft.com/office/drawing/2014/main" id="{96CE2572-6E98-8C18-6C09-55E5861F5CC6}"/>
              </a:ext>
            </a:extLst>
          </p:cNvPr>
          <p:cNvSpPr>
            <a:spLocks noGrp="1"/>
          </p:cNvSpPr>
          <p:nvPr>
            <p:ph idx="1"/>
          </p:nvPr>
        </p:nvSpPr>
        <p:spPr>
          <a:xfrm>
            <a:off x="838200" y="1825625"/>
            <a:ext cx="10515600" cy="4351338"/>
          </a:xfrm>
        </p:spPr>
        <p:txBody>
          <a:bodyPr>
            <a:normAutofit fontScale="70000" lnSpcReduction="20000"/>
          </a:bodyPr>
          <a:lstStyle/>
          <a:p>
            <a:r>
              <a:rPr lang="nl-NL" dirty="0">
                <a:solidFill>
                  <a:schemeClr val="bg1">
                    <a:lumMod val="75000"/>
                  </a:schemeClr>
                </a:solidFill>
              </a:rPr>
              <a:t>De afgelopen jaren ziet YKE een terugloop van ‘nieuwe bekenden’</a:t>
            </a:r>
          </a:p>
          <a:p>
            <a:r>
              <a:rPr lang="nl-NL" dirty="0">
                <a:solidFill>
                  <a:srgbClr val="283C62"/>
                </a:solidFill>
              </a:rPr>
              <a:t>YKE merkt dat nieuwe leden zich moeilijk kunnen aarden, doordat ze nog geen onderdeel zijn van het YKE netwerk</a:t>
            </a:r>
          </a:p>
          <a:p>
            <a:r>
              <a:rPr lang="nl-NL" dirty="0">
                <a:solidFill>
                  <a:schemeClr val="bg1">
                    <a:lumMod val="75000"/>
                  </a:schemeClr>
                </a:solidFill>
              </a:rPr>
              <a:t>Tijdens activiteiten is het soms lastig te onderscheiden of iemand nieuw, bekend of extern is</a:t>
            </a:r>
          </a:p>
          <a:p>
            <a:r>
              <a:rPr lang="nl-NL" dirty="0">
                <a:solidFill>
                  <a:srgbClr val="283C62"/>
                </a:solidFill>
              </a:rPr>
              <a:t>Het netwerken tijdens activiteiten wordt vergemakkelijkt door het herkenbaar maken van leden, zo kunnen nieuwe leden beter worden herkend en externe personen op het event (potentieel leden) gemakkelijk aan het YKE netwerk worden geïntroduceerd</a:t>
            </a:r>
          </a:p>
          <a:p>
            <a:r>
              <a:rPr lang="nl-NL" dirty="0">
                <a:solidFill>
                  <a:schemeClr val="bg1">
                    <a:lumMod val="75000"/>
                  </a:schemeClr>
                </a:solidFill>
              </a:rPr>
              <a:t>YKE mist een manier om leden die zich actief inzetten te belonen</a:t>
            </a:r>
          </a:p>
          <a:p>
            <a:r>
              <a:rPr lang="nl-NL" dirty="0">
                <a:solidFill>
                  <a:srgbClr val="283C62"/>
                </a:solidFill>
              </a:rPr>
              <a:t>Actieve leden kunnen beter worden beloond voor hun inzet, waardoor het loont om actief te zijn in de afdeling</a:t>
            </a:r>
          </a:p>
          <a:p>
            <a:endParaRPr lang="nl-NL" dirty="0">
              <a:solidFill>
                <a:srgbClr val="283C62"/>
              </a:solidFill>
            </a:endParaRPr>
          </a:p>
          <a:p>
            <a:pPr>
              <a:buFont typeface="Wingdings" panose="05000000000000000000" pitchFamily="2" charset="2"/>
              <a:buChar char="à"/>
            </a:pPr>
            <a:r>
              <a:rPr lang="nl-NL" dirty="0">
                <a:solidFill>
                  <a:srgbClr val="283C62"/>
                </a:solidFill>
                <a:sym typeface="Wingdings" panose="05000000000000000000" pitchFamily="2" charset="2"/>
              </a:rPr>
              <a:t>YKE wil graag de </a:t>
            </a:r>
            <a:r>
              <a:rPr lang="nl-NL" b="1" dirty="0">
                <a:solidFill>
                  <a:srgbClr val="283C62"/>
                </a:solidFill>
                <a:sym typeface="Wingdings" panose="05000000000000000000" pitchFamily="2" charset="2"/>
              </a:rPr>
              <a:t>statusladder</a:t>
            </a:r>
            <a:r>
              <a:rPr lang="nl-NL" dirty="0">
                <a:solidFill>
                  <a:srgbClr val="283C62"/>
                </a:solidFill>
                <a:sym typeface="Wingdings" panose="05000000000000000000" pitchFamily="2" charset="2"/>
              </a:rPr>
              <a:t> introduceren. Zo kunnen leden elkaar gemakkelijk vinden, nieuwe of weinig actieve leden beter in het netwerk betrekken en leden die zich actief inzetten voor de afdeling extra belonen. Zo verhoogt YKE de betrokkenheid van haar leden en wordt het YKE netwerk versterkt</a:t>
            </a:r>
          </a:p>
        </p:txBody>
      </p:sp>
      <p:pic>
        <p:nvPicPr>
          <p:cNvPr id="3" name="Graphic 2" descr="Persoon met een idee met effen opvulling">
            <a:extLst>
              <a:ext uri="{FF2B5EF4-FFF2-40B4-BE49-F238E27FC236}">
                <a16:creationId xmlns:a16="http://schemas.microsoft.com/office/drawing/2014/main" id="{DADBAFB7-D966-EA6A-EEB4-617801954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8751" y="406298"/>
            <a:ext cx="941399" cy="941399"/>
          </a:xfrm>
          <a:prstGeom prst="rect">
            <a:avLst/>
          </a:prstGeom>
        </p:spPr>
      </p:pic>
      <p:pic>
        <p:nvPicPr>
          <p:cNvPr id="7" name="Graphic 6" descr="Verbindingen met effen opvulling">
            <a:extLst>
              <a:ext uri="{FF2B5EF4-FFF2-40B4-BE49-F238E27FC236}">
                <a16:creationId xmlns:a16="http://schemas.microsoft.com/office/drawing/2014/main" id="{3891D9C6-F233-3E30-0D97-0A9F72387F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1272" y="406298"/>
            <a:ext cx="941399" cy="941399"/>
          </a:xfrm>
          <a:prstGeom prst="rect">
            <a:avLst/>
          </a:prstGeom>
        </p:spPr>
      </p:pic>
      <p:pic>
        <p:nvPicPr>
          <p:cNvPr id="9" name="Graphic 8" descr="Vergadering met effen opvulling">
            <a:extLst>
              <a:ext uri="{FF2B5EF4-FFF2-40B4-BE49-F238E27FC236}">
                <a16:creationId xmlns:a16="http://schemas.microsoft.com/office/drawing/2014/main" id="{C09DEB5C-52C2-BC0B-FD2D-C34E8AD2CE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3793" y="409367"/>
            <a:ext cx="941399" cy="941399"/>
          </a:xfrm>
          <a:prstGeom prst="rect">
            <a:avLst/>
          </a:prstGeom>
        </p:spPr>
      </p:pic>
    </p:spTree>
    <p:extLst>
      <p:ext uri="{BB962C8B-B14F-4D97-AF65-F5344CB8AC3E}">
        <p14:creationId xmlns:p14="http://schemas.microsoft.com/office/powerpoint/2010/main" val="393885417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0515600"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Stemronde 3: Statusladder YKE leden</a:t>
            </a:r>
          </a:p>
        </p:txBody>
      </p:sp>
      <p:sp>
        <p:nvSpPr>
          <p:cNvPr id="12" name="Rechthoek 11">
            <a:extLst>
              <a:ext uri="{FF2B5EF4-FFF2-40B4-BE49-F238E27FC236}">
                <a16:creationId xmlns:a16="http://schemas.microsoft.com/office/drawing/2014/main" id="{1F5B10DE-A601-B296-DB0B-8DF3504720C3}"/>
              </a:ext>
            </a:extLst>
          </p:cNvPr>
          <p:cNvSpPr/>
          <p:nvPr/>
        </p:nvSpPr>
        <p:spPr>
          <a:xfrm>
            <a:off x="8133895" y="6380943"/>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0001414-6206-C19F-A557-1F9C10526D16}"/>
              </a:ext>
            </a:extLst>
          </p:cNvPr>
          <p:cNvSpPr/>
          <p:nvPr/>
        </p:nvSpPr>
        <p:spPr>
          <a:xfrm>
            <a:off x="9310163" y="6380943"/>
            <a:ext cx="1176268" cy="477053"/>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B3251E4E-DBD7-BC26-5D81-0FEF60B9BAA4}"/>
              </a:ext>
            </a:extLst>
          </p:cNvPr>
          <p:cNvSpPr txBox="1"/>
          <p:nvPr/>
        </p:nvSpPr>
        <p:spPr>
          <a:xfrm>
            <a:off x="8130774" y="6079834"/>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Voor:</a:t>
            </a:r>
          </a:p>
        </p:txBody>
      </p:sp>
      <p:sp>
        <p:nvSpPr>
          <p:cNvPr id="15" name="Tekstvak 14">
            <a:extLst>
              <a:ext uri="{FF2B5EF4-FFF2-40B4-BE49-F238E27FC236}">
                <a16:creationId xmlns:a16="http://schemas.microsoft.com/office/drawing/2014/main" id="{39B2E8C3-31A2-0AF5-CBD6-7B61692381A5}"/>
              </a:ext>
            </a:extLst>
          </p:cNvPr>
          <p:cNvSpPr txBox="1"/>
          <p:nvPr/>
        </p:nvSpPr>
        <p:spPr>
          <a:xfrm>
            <a:off x="9307042" y="6079834"/>
            <a:ext cx="1176268" cy="307777"/>
          </a:xfrm>
          <a:prstGeom prst="rect">
            <a:avLst/>
          </a:prstGeom>
          <a:noFill/>
        </p:spPr>
        <p:txBody>
          <a:bodyPr wrap="square">
            <a:spAutoFit/>
          </a:bodyPr>
          <a:lstStyle/>
          <a:p>
            <a:r>
              <a:rPr lang="nl-NL" sz="1400" dirty="0">
                <a:solidFill>
                  <a:srgbClr val="283C62"/>
                </a:solidFill>
                <a:latin typeface="Helvetica" panose="020B0604020202020204" pitchFamily="34" charset="0"/>
                <a:cs typeface="Helvetica" panose="020B0604020202020204" pitchFamily="34" charset="0"/>
              </a:rPr>
              <a:t>Tegen:</a:t>
            </a:r>
          </a:p>
        </p:txBody>
      </p:sp>
      <p:sp>
        <p:nvSpPr>
          <p:cNvPr id="16" name="Tekstvak 15">
            <a:extLst>
              <a:ext uri="{FF2B5EF4-FFF2-40B4-BE49-F238E27FC236}">
                <a16:creationId xmlns:a16="http://schemas.microsoft.com/office/drawing/2014/main" id="{3F40FEA3-A2A7-58DF-DFE2-70679BE0D95A}"/>
              </a:ext>
            </a:extLst>
          </p:cNvPr>
          <p:cNvSpPr txBox="1"/>
          <p:nvPr/>
        </p:nvSpPr>
        <p:spPr>
          <a:xfrm>
            <a:off x="9307042" y="6461658"/>
            <a:ext cx="1176268" cy="307777"/>
          </a:xfrm>
          <a:prstGeom prst="rect">
            <a:avLst/>
          </a:prstGeom>
          <a:noFill/>
        </p:spPr>
        <p:txBody>
          <a:bodyPr wrap="square">
            <a:spAutoFit/>
          </a:bodyPr>
          <a:lstStyle/>
          <a:p>
            <a:r>
              <a:rPr lang="en-US" sz="1400" dirty="0">
                <a:solidFill>
                  <a:srgbClr val="283C62"/>
                </a:solidFill>
                <a:latin typeface="Helvetica" panose="020B0604020202020204" pitchFamily="34" charset="0"/>
                <a:cs typeface="Helvetica" panose="020B0604020202020204" pitchFamily="34" charset="0"/>
              </a:rPr>
              <a:t>5</a:t>
            </a:r>
            <a:endParaRPr lang="nl-NL" sz="1400" dirty="0">
              <a:solidFill>
                <a:srgbClr val="283C62"/>
              </a:solidFill>
              <a:latin typeface="Helvetica" panose="020B0604020202020204" pitchFamily="34" charset="0"/>
              <a:cs typeface="Helvetica" panose="020B0604020202020204" pitchFamily="34" charset="0"/>
            </a:endParaRPr>
          </a:p>
        </p:txBody>
      </p:sp>
      <p:sp>
        <p:nvSpPr>
          <p:cNvPr id="17" name="Tekstvak 16">
            <a:extLst>
              <a:ext uri="{FF2B5EF4-FFF2-40B4-BE49-F238E27FC236}">
                <a16:creationId xmlns:a16="http://schemas.microsoft.com/office/drawing/2014/main" id="{3D258374-2570-6221-1AAA-521EE6F7E42C}"/>
              </a:ext>
            </a:extLst>
          </p:cNvPr>
          <p:cNvSpPr txBox="1"/>
          <p:nvPr/>
        </p:nvSpPr>
        <p:spPr>
          <a:xfrm>
            <a:off x="8133895" y="6461658"/>
            <a:ext cx="1176268" cy="307777"/>
          </a:xfrm>
          <a:prstGeom prst="rect">
            <a:avLst/>
          </a:prstGeom>
          <a:noFill/>
        </p:spPr>
        <p:txBody>
          <a:bodyPr wrap="square">
            <a:spAutoFit/>
          </a:bodyPr>
          <a:lstStyle/>
          <a:p>
            <a:r>
              <a:rPr lang="en-US" sz="1400">
                <a:solidFill>
                  <a:srgbClr val="283C62"/>
                </a:solidFill>
                <a:latin typeface="Helvetica" panose="020B0604020202020204" pitchFamily="34" charset="0"/>
                <a:cs typeface="Helvetica" panose="020B0604020202020204" pitchFamily="34" charset="0"/>
              </a:rPr>
              <a:t>1</a:t>
            </a:r>
            <a:endParaRPr lang="nl-NL" sz="1400" dirty="0">
              <a:solidFill>
                <a:srgbClr val="283C62"/>
              </a:solidFill>
              <a:latin typeface="Helvetica" panose="020B0604020202020204" pitchFamily="34" charset="0"/>
              <a:cs typeface="Helvetica" panose="020B0604020202020204" pitchFamily="34" charset="0"/>
            </a:endParaRPr>
          </a:p>
        </p:txBody>
      </p:sp>
      <p:sp>
        <p:nvSpPr>
          <p:cNvPr id="20" name="Rechthoek 19">
            <a:extLst>
              <a:ext uri="{FF2B5EF4-FFF2-40B4-BE49-F238E27FC236}">
                <a16:creationId xmlns:a16="http://schemas.microsoft.com/office/drawing/2014/main" id="{EF254975-2FD6-172B-8FB1-CFEC85FA2363}"/>
              </a:ext>
            </a:extLst>
          </p:cNvPr>
          <p:cNvSpPr/>
          <p:nvPr/>
        </p:nvSpPr>
        <p:spPr>
          <a:xfrm>
            <a:off x="-21771" y="2276474"/>
            <a:ext cx="4062638" cy="2305049"/>
          </a:xfrm>
          <a:prstGeom prst="rect">
            <a:avLst/>
          </a:prstGeom>
          <a:solidFill>
            <a:srgbClr val="8AC9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FCA0058-94DD-3319-44B4-59D1752F46FD}"/>
              </a:ext>
            </a:extLst>
          </p:cNvPr>
          <p:cNvSpPr/>
          <p:nvPr/>
        </p:nvSpPr>
        <p:spPr>
          <a:xfrm>
            <a:off x="4049485" y="2276475"/>
            <a:ext cx="4062639" cy="2305050"/>
          </a:xfrm>
          <a:prstGeom prst="rect">
            <a:avLst/>
          </a:prstGeom>
          <a:solidFill>
            <a:srgbClr val="002F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62AA5B6F-86CC-E1B8-156D-826962364866}"/>
              </a:ext>
            </a:extLst>
          </p:cNvPr>
          <p:cNvSpPr/>
          <p:nvPr/>
        </p:nvSpPr>
        <p:spPr>
          <a:xfrm>
            <a:off x="4025672" y="4581525"/>
            <a:ext cx="4086452" cy="2276472"/>
          </a:xfrm>
          <a:prstGeom prst="rect">
            <a:avLst/>
          </a:prstGeom>
          <a:solidFill>
            <a:srgbClr val="FF7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E229FFD1-354C-57C0-2620-79E09EC4F347}"/>
              </a:ext>
            </a:extLst>
          </p:cNvPr>
          <p:cNvSpPr/>
          <p:nvPr/>
        </p:nvSpPr>
        <p:spPr>
          <a:xfrm>
            <a:off x="-21771" y="4581522"/>
            <a:ext cx="4062638" cy="2276478"/>
          </a:xfrm>
          <a:prstGeom prst="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A4F5F2FE-DC81-13FC-5EDA-68BC55685ECD}"/>
              </a:ext>
            </a:extLst>
          </p:cNvPr>
          <p:cNvSpPr/>
          <p:nvPr/>
        </p:nvSpPr>
        <p:spPr>
          <a:xfrm>
            <a:off x="8105548" y="2276474"/>
            <a:ext cx="4086452" cy="2305048"/>
          </a:xfrm>
          <a:prstGeom prst="rect">
            <a:avLst/>
          </a:prstGeom>
          <a:solidFill>
            <a:srgbClr val="D5B5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3F7372B6-C707-3281-7CA3-02B757A69D5C}"/>
              </a:ext>
            </a:extLst>
          </p:cNvPr>
          <p:cNvSpPr txBox="1"/>
          <p:nvPr/>
        </p:nvSpPr>
        <p:spPr>
          <a:xfrm>
            <a:off x="-21771" y="3174952"/>
            <a:ext cx="4047443" cy="646331"/>
          </a:xfrm>
          <a:prstGeom prst="rect">
            <a:avLst/>
          </a:prstGeom>
          <a:noFill/>
        </p:spPr>
        <p:txBody>
          <a:bodyPr wrap="square">
            <a:spAutoFit/>
          </a:bodyPr>
          <a:lstStyle/>
          <a:p>
            <a:pPr algn="ctr"/>
            <a:r>
              <a:rPr lang="nl-NL" b="1" dirty="0">
                <a:latin typeface="Helvetica" panose="020B0604020202020204" pitchFamily="34" charset="0"/>
                <a:cs typeface="Helvetica" panose="020B0604020202020204" pitchFamily="34" charset="0"/>
              </a:rPr>
              <a:t>Blue</a:t>
            </a:r>
            <a:r>
              <a:rPr lang="nl-NL" dirty="0">
                <a:latin typeface="Helvetica" panose="020B0604020202020204" pitchFamily="34" charset="0"/>
                <a:cs typeface="Helvetica" panose="020B0604020202020204" pitchFamily="34" charset="0"/>
              </a:rPr>
              <a:t> </a:t>
            </a:r>
          </a:p>
          <a:p>
            <a:pPr algn="ctr"/>
            <a:r>
              <a:rPr lang="nl-NL" i="1" dirty="0">
                <a:latin typeface="Helvetica" panose="020B0604020202020204" pitchFamily="34" charset="0"/>
                <a:cs typeface="Helvetica" panose="020B0604020202020204" pitchFamily="34" charset="0"/>
              </a:rPr>
              <a:t>nieuwe en passieve leden</a:t>
            </a:r>
          </a:p>
        </p:txBody>
      </p:sp>
      <p:sp>
        <p:nvSpPr>
          <p:cNvPr id="26" name="Tekstvak 25">
            <a:extLst>
              <a:ext uri="{FF2B5EF4-FFF2-40B4-BE49-F238E27FC236}">
                <a16:creationId xmlns:a16="http://schemas.microsoft.com/office/drawing/2014/main" id="{D0B86218-16B8-A232-1E5E-5DB7CC4F4B09}"/>
              </a:ext>
            </a:extLst>
          </p:cNvPr>
          <p:cNvSpPr txBox="1"/>
          <p:nvPr/>
        </p:nvSpPr>
        <p:spPr>
          <a:xfrm>
            <a:off x="4040867" y="3174952"/>
            <a:ext cx="4056063" cy="646331"/>
          </a:xfrm>
          <a:prstGeom prst="rect">
            <a:avLst/>
          </a:prstGeom>
          <a:noFill/>
        </p:spPr>
        <p:txBody>
          <a:bodyPr wrap="square">
            <a:spAutoFit/>
          </a:bodyPr>
          <a:lstStyle/>
          <a:p>
            <a:pPr algn="ctr"/>
            <a:r>
              <a:rPr lang="nl-NL" b="1" dirty="0" err="1">
                <a:solidFill>
                  <a:schemeClr val="bg1"/>
                </a:solidFill>
                <a:latin typeface="Helvetica" panose="020B0604020202020204" pitchFamily="34" charset="0"/>
                <a:cs typeface="Helvetica" panose="020B0604020202020204" pitchFamily="34" charset="0"/>
              </a:rPr>
              <a:t>Sapphire</a:t>
            </a:r>
            <a:endParaRPr lang="nl-NL" b="1" dirty="0">
              <a:solidFill>
                <a:schemeClr val="bg1"/>
              </a:solidFill>
              <a:latin typeface="Helvetica" panose="020B0604020202020204" pitchFamily="34" charset="0"/>
              <a:cs typeface="Helvetica" panose="020B0604020202020204" pitchFamily="34" charset="0"/>
            </a:endParaRPr>
          </a:p>
          <a:p>
            <a:pPr algn="ctr"/>
            <a:r>
              <a:rPr lang="nl-NL" i="1" dirty="0">
                <a:solidFill>
                  <a:schemeClr val="bg1"/>
                </a:solidFill>
                <a:latin typeface="Helvetica" panose="020B0604020202020204" pitchFamily="34" charset="0"/>
                <a:cs typeface="Helvetica" panose="020B0604020202020204" pitchFamily="34" charset="0"/>
              </a:rPr>
              <a:t>actieve leden</a:t>
            </a:r>
          </a:p>
        </p:txBody>
      </p:sp>
      <p:sp>
        <p:nvSpPr>
          <p:cNvPr id="27" name="Tekstvak 26">
            <a:extLst>
              <a:ext uri="{FF2B5EF4-FFF2-40B4-BE49-F238E27FC236}">
                <a16:creationId xmlns:a16="http://schemas.microsoft.com/office/drawing/2014/main" id="{688D7BD1-AFDA-2D5D-1C6B-D0F4CFD435C9}"/>
              </a:ext>
            </a:extLst>
          </p:cNvPr>
          <p:cNvSpPr txBox="1"/>
          <p:nvPr/>
        </p:nvSpPr>
        <p:spPr>
          <a:xfrm>
            <a:off x="8120743" y="3174952"/>
            <a:ext cx="4079876" cy="923330"/>
          </a:xfrm>
          <a:prstGeom prst="rect">
            <a:avLst/>
          </a:prstGeom>
          <a:noFill/>
        </p:spPr>
        <p:txBody>
          <a:bodyPr wrap="square">
            <a:spAutoFit/>
          </a:bodyPr>
          <a:lstStyle/>
          <a:p>
            <a:pPr algn="ctr"/>
            <a:r>
              <a:rPr lang="nl-NL" b="1" dirty="0">
                <a:latin typeface="Helvetica" panose="020B0604020202020204" pitchFamily="34" charset="0"/>
                <a:cs typeface="Helvetica" panose="020B0604020202020204" pitchFamily="34" charset="0"/>
              </a:rPr>
              <a:t>Gold </a:t>
            </a:r>
          </a:p>
          <a:p>
            <a:pPr algn="ctr"/>
            <a:r>
              <a:rPr lang="nl-NL" i="1" dirty="0">
                <a:latin typeface="Helvetica" panose="020B0604020202020204" pitchFamily="34" charset="0"/>
                <a:cs typeface="Helvetica" panose="020B0604020202020204" pitchFamily="34" charset="0"/>
              </a:rPr>
              <a:t>Portfolio Managers </a:t>
            </a:r>
          </a:p>
          <a:p>
            <a:pPr algn="ctr"/>
            <a:r>
              <a:rPr lang="nl-NL" i="1" dirty="0">
                <a:latin typeface="Helvetica" panose="020B0604020202020204" pitchFamily="34" charset="0"/>
                <a:cs typeface="Helvetica" panose="020B0604020202020204" pitchFamily="34" charset="0"/>
              </a:rPr>
              <a:t>(Cluster, Raad, Bestuur)</a:t>
            </a:r>
          </a:p>
        </p:txBody>
      </p:sp>
      <p:sp>
        <p:nvSpPr>
          <p:cNvPr id="28" name="Tekstvak 27">
            <a:extLst>
              <a:ext uri="{FF2B5EF4-FFF2-40B4-BE49-F238E27FC236}">
                <a16:creationId xmlns:a16="http://schemas.microsoft.com/office/drawing/2014/main" id="{96D36CCB-26B5-FF19-E20A-5B394CA01DD3}"/>
              </a:ext>
            </a:extLst>
          </p:cNvPr>
          <p:cNvSpPr txBox="1"/>
          <p:nvPr/>
        </p:nvSpPr>
        <p:spPr>
          <a:xfrm>
            <a:off x="-21771" y="5396587"/>
            <a:ext cx="4047443" cy="1200329"/>
          </a:xfrm>
          <a:prstGeom prst="rect">
            <a:avLst/>
          </a:prstGeom>
          <a:noFill/>
        </p:spPr>
        <p:txBody>
          <a:bodyPr wrap="square">
            <a:spAutoFit/>
          </a:bodyPr>
          <a:lstStyle/>
          <a:p>
            <a:pPr algn="ctr"/>
            <a:r>
              <a:rPr lang="nl-NL" b="1" dirty="0" err="1">
                <a:solidFill>
                  <a:schemeClr val="bg1"/>
                </a:solidFill>
                <a:latin typeface="Helvetica" panose="020B0604020202020204" pitchFamily="34" charset="0"/>
                <a:cs typeface="Helvetica" panose="020B0604020202020204" pitchFamily="34" charset="0"/>
              </a:rPr>
              <a:t>Oak</a:t>
            </a:r>
            <a:endParaRPr lang="nl-NL" b="1" dirty="0">
              <a:solidFill>
                <a:schemeClr val="bg1"/>
              </a:solidFill>
              <a:latin typeface="Helvetica" panose="020B0604020202020204" pitchFamily="34" charset="0"/>
              <a:cs typeface="Helvetica" panose="020B0604020202020204" pitchFamily="34" charset="0"/>
            </a:endParaRPr>
          </a:p>
          <a:p>
            <a:pPr algn="ctr"/>
            <a:r>
              <a:rPr lang="nl-NL" i="1" dirty="0">
                <a:solidFill>
                  <a:schemeClr val="bg1"/>
                </a:solidFill>
                <a:latin typeface="Helvetica" panose="020B0604020202020204" pitchFamily="34" charset="0"/>
                <a:cs typeface="Helvetica" panose="020B0604020202020204" pitchFamily="34" charset="0"/>
              </a:rPr>
              <a:t>oud-actieve leden en </a:t>
            </a:r>
          </a:p>
          <a:p>
            <a:pPr algn="ctr"/>
            <a:r>
              <a:rPr lang="nl-NL" i="1" dirty="0">
                <a:solidFill>
                  <a:schemeClr val="bg1"/>
                </a:solidFill>
                <a:latin typeface="Helvetica" panose="020B0604020202020204" pitchFamily="34" charset="0"/>
                <a:cs typeface="Helvetica" panose="020B0604020202020204" pitchFamily="34" charset="0"/>
              </a:rPr>
              <a:t>oud-Portfolio Managers (Cluster, Raad, Bestuur)</a:t>
            </a:r>
          </a:p>
        </p:txBody>
      </p:sp>
      <p:sp>
        <p:nvSpPr>
          <p:cNvPr id="29" name="Tekstvak 28">
            <a:extLst>
              <a:ext uri="{FF2B5EF4-FFF2-40B4-BE49-F238E27FC236}">
                <a16:creationId xmlns:a16="http://schemas.microsoft.com/office/drawing/2014/main" id="{2C20558D-B40E-7EB4-32A6-CB0075247D4D}"/>
              </a:ext>
            </a:extLst>
          </p:cNvPr>
          <p:cNvSpPr txBox="1"/>
          <p:nvPr/>
        </p:nvSpPr>
        <p:spPr>
          <a:xfrm>
            <a:off x="4062638" y="5396587"/>
            <a:ext cx="4049486" cy="646331"/>
          </a:xfrm>
          <a:prstGeom prst="rect">
            <a:avLst/>
          </a:prstGeom>
          <a:noFill/>
        </p:spPr>
        <p:txBody>
          <a:bodyPr wrap="square">
            <a:spAutoFit/>
          </a:bodyPr>
          <a:lstStyle/>
          <a:p>
            <a:pPr algn="ctr"/>
            <a:r>
              <a:rPr lang="nl-NL" b="1" dirty="0">
                <a:solidFill>
                  <a:schemeClr val="bg1"/>
                </a:solidFill>
                <a:latin typeface="Helvetica" panose="020B0604020202020204" pitchFamily="34" charset="0"/>
                <a:cs typeface="Helvetica" panose="020B0604020202020204" pitchFamily="34" charset="0"/>
              </a:rPr>
              <a:t>Oranje</a:t>
            </a:r>
          </a:p>
          <a:p>
            <a:pPr algn="ctr"/>
            <a:r>
              <a:rPr lang="nl-NL" i="1" dirty="0">
                <a:solidFill>
                  <a:schemeClr val="bg1"/>
                </a:solidFill>
                <a:latin typeface="Helvetica" panose="020B0604020202020204" pitchFamily="34" charset="0"/>
                <a:cs typeface="Helvetica" panose="020B0604020202020204" pitchFamily="34" charset="0"/>
              </a:rPr>
              <a:t>externen met actieve relatie YKE</a:t>
            </a:r>
          </a:p>
        </p:txBody>
      </p:sp>
      <p:sp>
        <p:nvSpPr>
          <p:cNvPr id="11" name="Rechthoek 10">
            <a:extLst>
              <a:ext uri="{FF2B5EF4-FFF2-40B4-BE49-F238E27FC236}">
                <a16:creationId xmlns:a16="http://schemas.microsoft.com/office/drawing/2014/main" id="{7ACFC1DE-48F9-2EC1-75C3-C928314FB695}"/>
              </a:ext>
            </a:extLst>
          </p:cNvPr>
          <p:cNvSpPr/>
          <p:nvPr/>
        </p:nvSpPr>
        <p:spPr>
          <a:xfrm>
            <a:off x="0" y="0"/>
            <a:ext cx="12192000" cy="6858000"/>
          </a:xfrm>
          <a:prstGeom prst="rect">
            <a:avLst/>
          </a:prstGeom>
          <a:noFill/>
          <a:ln w="76200">
            <a:solidFill>
              <a:srgbClr val="283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F87F9B70-DD17-2461-1AF6-0210E075FF22}"/>
              </a:ext>
            </a:extLst>
          </p:cNvPr>
          <p:cNvSpPr/>
          <p:nvPr/>
        </p:nvSpPr>
        <p:spPr>
          <a:xfrm>
            <a:off x="4049485" y="2287758"/>
            <a:ext cx="8112126" cy="2305050"/>
          </a:xfrm>
          <a:prstGeom prst="rect">
            <a:avLst/>
          </a:prstGeom>
          <a:blipFill dpi="0" rotWithShape="1">
            <a:blip r:embed="rId6">
              <a:alphaModFix amt="12000"/>
            </a:blip>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08B59EDD-DD28-F0B5-2C98-3A6AA23496D4}"/>
              </a:ext>
            </a:extLst>
          </p:cNvPr>
          <p:cNvSpPr/>
          <p:nvPr/>
        </p:nvSpPr>
        <p:spPr>
          <a:xfrm rot="20746740">
            <a:off x="4699881" y="1321237"/>
            <a:ext cx="3241675" cy="799379"/>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C00000"/>
                </a:solidFill>
                <a:latin typeface="Helvetica" panose="020B0604020202020204" pitchFamily="34" charset="0"/>
                <a:cs typeface="Helvetica" panose="020B0604020202020204" pitchFamily="34" charset="0"/>
              </a:rPr>
              <a:t>VERWORPEN</a:t>
            </a:r>
          </a:p>
        </p:txBody>
      </p:sp>
    </p:spTree>
    <p:extLst>
      <p:ext uri="{BB962C8B-B14F-4D97-AF65-F5344CB8AC3E}">
        <p14:creationId xmlns:p14="http://schemas.microsoft.com/office/powerpoint/2010/main" val="181090198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latin typeface="Helvetica" panose="020B0604020202020204" pitchFamily="34" charset="0"/>
                <a:cs typeface="Helvetica" panose="020B0604020202020204" pitchFamily="34" charset="0"/>
              </a:rPr>
              <a:t>Brainstormsessies</a:t>
            </a:r>
          </a:p>
        </p:txBody>
      </p:sp>
      <p:pic>
        <p:nvPicPr>
          <p:cNvPr id="3" name="Afbeelding 2" descr="Afbeelding met schermopname, ontwerp, tekst, Graphics&#10;&#10;Automatisch gegenereerde beschrijving">
            <a:extLst>
              <a:ext uri="{FF2B5EF4-FFF2-40B4-BE49-F238E27FC236}">
                <a16:creationId xmlns:a16="http://schemas.microsoft.com/office/drawing/2014/main" id="{139FE42A-165E-22BB-76F9-0B1917F23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318" y="5265644"/>
            <a:ext cx="2286000" cy="1714500"/>
          </a:xfrm>
          <a:prstGeom prst="rect">
            <a:avLst/>
          </a:prstGeom>
        </p:spPr>
      </p:pic>
      <p:sp>
        <p:nvSpPr>
          <p:cNvPr id="2" name="Rechthoek: afgeronde hoeken 1">
            <a:extLst>
              <a:ext uri="{FF2B5EF4-FFF2-40B4-BE49-F238E27FC236}">
                <a16:creationId xmlns:a16="http://schemas.microsoft.com/office/drawing/2014/main" id="{0AF751E8-1D44-7FE0-F69C-9241ADEFC074}"/>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19:25</a:t>
            </a:r>
          </a:p>
        </p:txBody>
      </p:sp>
    </p:spTree>
    <p:extLst>
      <p:ext uri="{BB962C8B-B14F-4D97-AF65-F5344CB8AC3E}">
        <p14:creationId xmlns:p14="http://schemas.microsoft.com/office/powerpoint/2010/main" val="123530627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1698224"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Brainstormsessie 1: </a:t>
            </a:r>
            <a:br>
              <a:rPr lang="nl-NL" dirty="0">
                <a:solidFill>
                  <a:srgbClr val="283C62"/>
                </a:solidFill>
                <a:latin typeface="Helvetica" panose="020B0604020202020204" pitchFamily="34" charset="0"/>
                <a:cs typeface="Helvetica" panose="020B0604020202020204" pitchFamily="34" charset="0"/>
              </a:rPr>
            </a:br>
            <a:r>
              <a:rPr lang="nl-NL" dirty="0">
                <a:solidFill>
                  <a:srgbClr val="283C62"/>
                </a:solidFill>
                <a:latin typeface="Helvetica" panose="020B0604020202020204" pitchFamily="34" charset="0"/>
                <a:cs typeface="Helvetica" panose="020B0604020202020204" pitchFamily="34" charset="0"/>
              </a:rPr>
              <a:t>Verhogen bekendheid YKE/KIVI </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fontScale="85000" lnSpcReduction="20000"/>
          </a:bodyPr>
          <a:lstStyle/>
          <a:p>
            <a:pPr marL="0" indent="0">
              <a:buNone/>
            </a:pPr>
            <a:r>
              <a:rPr lang="nl-NL" dirty="0">
                <a:solidFill>
                  <a:srgbClr val="283C62"/>
                </a:solidFill>
              </a:rPr>
              <a:t>Waarom?</a:t>
            </a:r>
          </a:p>
          <a:p>
            <a:r>
              <a:rPr lang="nl-NL" dirty="0">
                <a:solidFill>
                  <a:srgbClr val="283C62"/>
                </a:solidFill>
              </a:rPr>
              <a:t>Nederland kampt met veel, grote maatschappelijke uitdagingen</a:t>
            </a:r>
          </a:p>
          <a:p>
            <a:r>
              <a:rPr lang="nl-NL" dirty="0">
                <a:solidFill>
                  <a:srgbClr val="283C62"/>
                </a:solidFill>
              </a:rPr>
              <a:t>Zeer grote tekorten aan arbeidskrachten in de technische sector</a:t>
            </a:r>
          </a:p>
          <a:p>
            <a:endParaRPr lang="nl-NL" dirty="0">
              <a:solidFill>
                <a:srgbClr val="283C62"/>
              </a:solidFill>
            </a:endParaRPr>
          </a:p>
          <a:p>
            <a:pPr marL="0" indent="0">
              <a:buNone/>
            </a:pPr>
            <a:r>
              <a:rPr lang="nl-NL" dirty="0">
                <a:solidFill>
                  <a:srgbClr val="283C62"/>
                </a:solidFill>
              </a:rPr>
              <a:t>Tijdsblokken:</a:t>
            </a:r>
          </a:p>
          <a:p>
            <a:pPr marL="0" indent="0">
              <a:buNone/>
            </a:pPr>
            <a:r>
              <a:rPr lang="nl-NL" dirty="0">
                <a:solidFill>
                  <a:srgbClr val="283C62"/>
                </a:solidFill>
              </a:rPr>
              <a:t>5 min ideeën genereren</a:t>
            </a:r>
          </a:p>
          <a:p>
            <a:pPr marL="0" indent="0">
              <a:buNone/>
            </a:pPr>
            <a:r>
              <a:rPr lang="nl-NL" dirty="0">
                <a:solidFill>
                  <a:srgbClr val="283C62"/>
                </a:solidFill>
              </a:rPr>
              <a:t>5 min delen en indelen</a:t>
            </a:r>
          </a:p>
          <a:p>
            <a:pPr marL="0" indent="0">
              <a:buNone/>
            </a:pPr>
            <a:r>
              <a:rPr lang="nl-NL" dirty="0">
                <a:solidFill>
                  <a:srgbClr val="283C62"/>
                </a:solidFill>
              </a:rPr>
              <a:t>5 min debatteren</a:t>
            </a:r>
          </a:p>
          <a:p>
            <a:pPr marL="0" indent="0">
              <a:buNone/>
            </a:pPr>
            <a:endParaRPr lang="nl-NL" dirty="0">
              <a:solidFill>
                <a:srgbClr val="283C62"/>
              </a:solidFill>
            </a:endParaRPr>
          </a:p>
          <a:p>
            <a:pPr marL="0" indent="0">
              <a:buNone/>
            </a:pPr>
            <a:r>
              <a:rPr lang="nl-NL" dirty="0">
                <a:solidFill>
                  <a:srgbClr val="283C62"/>
                </a:solidFill>
              </a:rPr>
              <a:t>Brainstorm:</a:t>
            </a:r>
          </a:p>
          <a:p>
            <a:r>
              <a:rPr lang="nl-NL" dirty="0">
                <a:solidFill>
                  <a:srgbClr val="283C62"/>
                </a:solidFill>
              </a:rPr>
              <a:t>Hoe maken we KIVI/YKE bekend in Nederland?</a:t>
            </a:r>
          </a:p>
        </p:txBody>
      </p:sp>
      <p:sp>
        <p:nvSpPr>
          <p:cNvPr id="6" name="Rechthoek: afgeronde hoeken 5">
            <a:extLst>
              <a:ext uri="{FF2B5EF4-FFF2-40B4-BE49-F238E27FC236}">
                <a16:creationId xmlns:a16="http://schemas.microsoft.com/office/drawing/2014/main" id="{EB8EB420-8074-7A03-99BC-CC5F4D3B22C0}"/>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19:25</a:t>
            </a:r>
          </a:p>
        </p:txBody>
      </p:sp>
    </p:spTree>
    <p:extLst>
      <p:ext uri="{BB962C8B-B14F-4D97-AF65-F5344CB8AC3E}">
        <p14:creationId xmlns:p14="http://schemas.microsoft.com/office/powerpoint/2010/main" val="323141753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1716512"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Brainstormsessie 2: </a:t>
            </a:r>
            <a:br>
              <a:rPr lang="nl-NL" dirty="0">
                <a:solidFill>
                  <a:srgbClr val="283C62"/>
                </a:solidFill>
                <a:latin typeface="Helvetica" panose="020B0604020202020204" pitchFamily="34" charset="0"/>
                <a:cs typeface="Helvetica" panose="020B0604020202020204" pitchFamily="34" charset="0"/>
              </a:rPr>
            </a:br>
            <a:r>
              <a:rPr lang="nl-NL" dirty="0">
                <a:solidFill>
                  <a:srgbClr val="283C62"/>
                </a:solidFill>
                <a:latin typeface="Helvetica" panose="020B0604020202020204" pitchFamily="34" charset="0"/>
                <a:cs typeface="Helvetica" panose="020B0604020202020204" pitchFamily="34" charset="0"/>
              </a:rPr>
              <a:t>4</a:t>
            </a:r>
            <a:r>
              <a:rPr lang="nl-NL" baseline="30000" dirty="0">
                <a:solidFill>
                  <a:srgbClr val="283C62"/>
                </a:solidFill>
                <a:latin typeface="Helvetica" panose="020B0604020202020204" pitchFamily="34" charset="0"/>
                <a:cs typeface="Helvetica" panose="020B0604020202020204" pitchFamily="34" charset="0"/>
              </a:rPr>
              <a:t>e</a:t>
            </a:r>
            <a:r>
              <a:rPr lang="nl-NL" dirty="0">
                <a:solidFill>
                  <a:srgbClr val="283C62"/>
                </a:solidFill>
                <a:latin typeface="Helvetica" panose="020B0604020202020204" pitchFamily="34" charset="0"/>
                <a:cs typeface="Helvetica" panose="020B0604020202020204" pitchFamily="34" charset="0"/>
              </a:rPr>
              <a:t> lustrum YKE activiteiten</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fontScale="85000" lnSpcReduction="20000"/>
          </a:bodyPr>
          <a:lstStyle/>
          <a:p>
            <a:pPr marL="0" indent="0">
              <a:buNone/>
            </a:pPr>
            <a:r>
              <a:rPr lang="nl-NL" dirty="0">
                <a:solidFill>
                  <a:srgbClr val="283C62"/>
                </a:solidFill>
              </a:rPr>
              <a:t>Waarom?</a:t>
            </a:r>
          </a:p>
          <a:p>
            <a:r>
              <a:rPr lang="nl-NL" dirty="0">
                <a:solidFill>
                  <a:srgbClr val="283C62"/>
                </a:solidFill>
              </a:rPr>
              <a:t>Extra uitpakken voor deze mooie mijlpaal van 20-jarig bestaan YKE</a:t>
            </a:r>
          </a:p>
          <a:p>
            <a:r>
              <a:rPr lang="nl-NL" dirty="0">
                <a:solidFill>
                  <a:srgbClr val="283C62"/>
                </a:solidFill>
              </a:rPr>
              <a:t>Opvallen in maatschappij door mooi YKE lustrumprogramma</a:t>
            </a:r>
          </a:p>
          <a:p>
            <a:endParaRPr lang="nl-NL" dirty="0">
              <a:solidFill>
                <a:srgbClr val="283C62"/>
              </a:solidFill>
            </a:endParaRPr>
          </a:p>
          <a:p>
            <a:pPr marL="0" indent="0">
              <a:buNone/>
            </a:pPr>
            <a:r>
              <a:rPr lang="nl-NL" dirty="0">
                <a:solidFill>
                  <a:srgbClr val="283C62"/>
                </a:solidFill>
              </a:rPr>
              <a:t>Tijdsblokken:</a:t>
            </a:r>
          </a:p>
          <a:p>
            <a:pPr marL="0" indent="0">
              <a:buNone/>
            </a:pPr>
            <a:r>
              <a:rPr lang="nl-NL" dirty="0">
                <a:solidFill>
                  <a:srgbClr val="283C62"/>
                </a:solidFill>
              </a:rPr>
              <a:t>5 min ideeën genereren</a:t>
            </a:r>
          </a:p>
          <a:p>
            <a:pPr marL="0" indent="0">
              <a:buNone/>
            </a:pPr>
            <a:r>
              <a:rPr lang="nl-NL" dirty="0">
                <a:solidFill>
                  <a:srgbClr val="283C62"/>
                </a:solidFill>
              </a:rPr>
              <a:t>5 min delen en indelen</a:t>
            </a:r>
          </a:p>
          <a:p>
            <a:pPr marL="0" indent="0">
              <a:buNone/>
            </a:pPr>
            <a:r>
              <a:rPr lang="nl-NL" dirty="0">
                <a:solidFill>
                  <a:srgbClr val="283C62"/>
                </a:solidFill>
              </a:rPr>
              <a:t>5 min debatteren</a:t>
            </a:r>
          </a:p>
          <a:p>
            <a:pPr marL="0" indent="0">
              <a:buNone/>
            </a:pPr>
            <a:endParaRPr lang="nl-NL" dirty="0">
              <a:solidFill>
                <a:srgbClr val="283C62"/>
              </a:solidFill>
            </a:endParaRPr>
          </a:p>
          <a:p>
            <a:pPr marL="0" indent="0">
              <a:buNone/>
            </a:pPr>
            <a:r>
              <a:rPr lang="nl-NL" dirty="0">
                <a:solidFill>
                  <a:srgbClr val="283C62"/>
                </a:solidFill>
              </a:rPr>
              <a:t>Brainstorm:</a:t>
            </a:r>
          </a:p>
          <a:p>
            <a:r>
              <a:rPr lang="nl-NL" dirty="0">
                <a:solidFill>
                  <a:srgbClr val="283C62"/>
                </a:solidFill>
              </a:rPr>
              <a:t>Hoe maken we er een feestelijk en opvallend YKE lustrum van?</a:t>
            </a:r>
          </a:p>
        </p:txBody>
      </p:sp>
      <p:sp>
        <p:nvSpPr>
          <p:cNvPr id="6" name="Rechthoek: afgeronde hoeken 5">
            <a:extLst>
              <a:ext uri="{FF2B5EF4-FFF2-40B4-BE49-F238E27FC236}">
                <a16:creationId xmlns:a16="http://schemas.microsoft.com/office/drawing/2014/main" id="{8799D5BE-6045-7554-50D4-92182B7CCCB8}"/>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19:40</a:t>
            </a:r>
          </a:p>
        </p:txBody>
      </p:sp>
    </p:spTree>
    <p:extLst>
      <p:ext uri="{BB962C8B-B14F-4D97-AF65-F5344CB8AC3E}">
        <p14:creationId xmlns:p14="http://schemas.microsoft.com/office/powerpoint/2010/main" val="300273998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1716512"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Binnenkort YKE</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a:xfrm>
            <a:off x="838199" y="1825625"/>
            <a:ext cx="11353801" cy="4351338"/>
          </a:xfrm>
        </p:spPr>
        <p:txBody>
          <a:bodyPr/>
          <a:lstStyle/>
          <a:p>
            <a:r>
              <a:rPr lang="nl-NL" dirty="0">
                <a:solidFill>
                  <a:srgbClr val="283C62"/>
                </a:solidFill>
              </a:rPr>
              <a:t>Oproep en aanstelling Portfolio Managers (afhankelijk van stemronde 1)</a:t>
            </a:r>
          </a:p>
          <a:p>
            <a:r>
              <a:rPr lang="nl-NL" dirty="0">
                <a:solidFill>
                  <a:srgbClr val="283C62"/>
                </a:solidFill>
              </a:rPr>
              <a:t>Introduceren en uitrollen activiteitengroepen (afhankelijk van stemronde 2)</a:t>
            </a:r>
          </a:p>
          <a:p>
            <a:r>
              <a:rPr lang="nl-NL" dirty="0">
                <a:solidFill>
                  <a:srgbClr val="283C62"/>
                </a:solidFill>
              </a:rPr>
              <a:t>Introduceren en uitrollen statusladder (afhankelijk van stemronde 3)</a:t>
            </a:r>
          </a:p>
          <a:p>
            <a:r>
              <a:rPr lang="nl-NL" dirty="0">
                <a:solidFill>
                  <a:srgbClr val="283C62"/>
                </a:solidFill>
              </a:rPr>
              <a:t>Partijprogramma’s analyseren op inhoud gunstig voor jonge ingenieurs</a:t>
            </a:r>
          </a:p>
          <a:p>
            <a:r>
              <a:rPr lang="nl-NL" dirty="0">
                <a:solidFill>
                  <a:srgbClr val="283C62"/>
                </a:solidFill>
              </a:rPr>
              <a:t>Decemberborrel 2023</a:t>
            </a:r>
          </a:p>
        </p:txBody>
      </p:sp>
      <p:sp>
        <p:nvSpPr>
          <p:cNvPr id="6" name="Rechthoek: afgeronde hoeken 5">
            <a:extLst>
              <a:ext uri="{FF2B5EF4-FFF2-40B4-BE49-F238E27FC236}">
                <a16:creationId xmlns:a16="http://schemas.microsoft.com/office/drawing/2014/main" id="{204248D5-6872-83F7-B3A7-9B822CC5B668}"/>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19:55</a:t>
            </a:r>
          </a:p>
        </p:txBody>
      </p:sp>
    </p:spTree>
    <p:extLst>
      <p:ext uri="{BB962C8B-B14F-4D97-AF65-F5344CB8AC3E}">
        <p14:creationId xmlns:p14="http://schemas.microsoft.com/office/powerpoint/2010/main" val="195645644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a:xfrm>
            <a:off x="838200" y="365125"/>
            <a:ext cx="11716512" cy="1325563"/>
          </a:xfrm>
        </p:spPr>
        <p:txBody>
          <a:bodyPr>
            <a:normAutofit/>
          </a:bodyPr>
          <a:lstStyle/>
          <a:p>
            <a:r>
              <a:rPr lang="nl-NL" dirty="0">
                <a:solidFill>
                  <a:srgbClr val="283C62"/>
                </a:solidFill>
                <a:latin typeface="Helvetica" panose="020B0604020202020204" pitchFamily="34" charset="0"/>
                <a:cs typeface="Helvetica" panose="020B0604020202020204" pitchFamily="34" charset="0"/>
              </a:rPr>
              <a:t>Afsluitende vragen</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lstStyle/>
          <a:p>
            <a:r>
              <a:rPr lang="nl-NL" dirty="0">
                <a:solidFill>
                  <a:srgbClr val="002F5F"/>
                </a:solidFill>
              </a:rPr>
              <a:t>Jongerenverenigingen bij bedrijven</a:t>
            </a:r>
          </a:p>
          <a:p>
            <a:r>
              <a:rPr lang="nl-NL" dirty="0">
                <a:solidFill>
                  <a:srgbClr val="002F5F"/>
                </a:solidFill>
              </a:rPr>
              <a:t>YKE Nieuwsbrief</a:t>
            </a:r>
          </a:p>
          <a:p>
            <a:r>
              <a:rPr lang="nl-NL" dirty="0">
                <a:solidFill>
                  <a:srgbClr val="002F5F"/>
                </a:solidFill>
              </a:rPr>
              <a:t>Updaten KIVI profiel</a:t>
            </a:r>
          </a:p>
          <a:p>
            <a:r>
              <a:rPr lang="nl-NL" dirty="0">
                <a:solidFill>
                  <a:srgbClr val="002F5F"/>
                </a:solidFill>
              </a:rPr>
              <a:t>Update LinkedIn profiel met YKE/KIVI</a:t>
            </a:r>
          </a:p>
          <a:p>
            <a:r>
              <a:rPr lang="nl-NL" dirty="0">
                <a:solidFill>
                  <a:srgbClr val="002F5F"/>
                </a:solidFill>
              </a:rPr>
              <a:t>Volg YKE </a:t>
            </a:r>
            <a:r>
              <a:rPr lang="nl-NL" dirty="0" err="1">
                <a:solidFill>
                  <a:srgbClr val="002F5F"/>
                </a:solidFill>
              </a:rPr>
              <a:t>socials</a:t>
            </a:r>
            <a:r>
              <a:rPr lang="nl-NL" dirty="0">
                <a:solidFill>
                  <a:srgbClr val="002F5F"/>
                </a:solidFill>
              </a:rPr>
              <a:t>:</a:t>
            </a:r>
          </a:p>
          <a:p>
            <a:pPr lvl="1"/>
            <a:r>
              <a:rPr lang="nl-NL" dirty="0">
                <a:solidFill>
                  <a:srgbClr val="002F5F"/>
                </a:solidFill>
              </a:rPr>
              <a:t>YKE website: https://www.kivi.nl/yke &gt;&gt; nieuwe website 2024</a:t>
            </a:r>
          </a:p>
          <a:p>
            <a:pPr lvl="1"/>
            <a:r>
              <a:rPr lang="nl-NL" dirty="0">
                <a:solidFill>
                  <a:srgbClr val="002F5F"/>
                </a:solidFill>
              </a:rPr>
              <a:t>KIVI community: https://community.kivi.nl/communities/young-kivi/</a:t>
            </a:r>
          </a:p>
          <a:p>
            <a:pPr lvl="1"/>
            <a:r>
              <a:rPr lang="nl-NL" dirty="0">
                <a:solidFill>
                  <a:srgbClr val="002F5F"/>
                </a:solidFill>
              </a:rPr>
              <a:t>LinkedIn: </a:t>
            </a:r>
            <a:r>
              <a:rPr lang="nl-NL" dirty="0" err="1">
                <a:solidFill>
                  <a:srgbClr val="002F5F"/>
                </a:solidFill>
              </a:rPr>
              <a:t>youngKIVIengineers</a:t>
            </a:r>
            <a:endParaRPr lang="nl-NL" dirty="0">
              <a:solidFill>
                <a:srgbClr val="002F5F"/>
              </a:solidFill>
            </a:endParaRPr>
          </a:p>
          <a:p>
            <a:pPr lvl="1"/>
            <a:r>
              <a:rPr lang="nl-NL" dirty="0">
                <a:solidFill>
                  <a:srgbClr val="002F5F"/>
                </a:solidFill>
              </a:rPr>
              <a:t>WhatsApp community:</a:t>
            </a:r>
          </a:p>
        </p:txBody>
      </p:sp>
      <p:pic>
        <p:nvPicPr>
          <p:cNvPr id="7" name="Afbeelding 6" descr="Afbeelding met tekst, schermopname, patroon, ontwerp&#10;&#10;Automatisch gegenereerde beschrijving">
            <a:extLst>
              <a:ext uri="{FF2B5EF4-FFF2-40B4-BE49-F238E27FC236}">
                <a16:creationId xmlns:a16="http://schemas.microsoft.com/office/drawing/2014/main" id="{6DD55775-D551-128C-7213-DAFA380B056C}"/>
              </a:ext>
            </a:extLst>
          </p:cNvPr>
          <p:cNvPicPr>
            <a:picLocks noChangeAspect="1"/>
          </p:cNvPicPr>
          <p:nvPr/>
        </p:nvPicPr>
        <p:blipFill rotWithShape="1">
          <a:blip r:embed="rId5">
            <a:extLst>
              <a:ext uri="{28A0092B-C50C-407E-A947-70E740481C1C}">
                <a14:useLocalDpi xmlns:a14="http://schemas.microsoft.com/office/drawing/2010/main" val="0"/>
              </a:ext>
            </a:extLst>
          </a:blip>
          <a:srcRect l="29532" t="30937" r="30124" b="31133"/>
          <a:stretch/>
        </p:blipFill>
        <p:spPr>
          <a:xfrm>
            <a:off x="4565759" y="5519041"/>
            <a:ext cx="1324826" cy="1315844"/>
          </a:xfrm>
          <a:prstGeom prst="rect">
            <a:avLst/>
          </a:prstGeom>
          <a:ln>
            <a:solidFill>
              <a:srgbClr val="283C62"/>
            </a:solidFill>
          </a:ln>
        </p:spPr>
      </p:pic>
      <p:sp>
        <p:nvSpPr>
          <p:cNvPr id="8" name="Rechthoek: afgeronde hoeken 7">
            <a:extLst>
              <a:ext uri="{FF2B5EF4-FFF2-40B4-BE49-F238E27FC236}">
                <a16:creationId xmlns:a16="http://schemas.microsoft.com/office/drawing/2014/main" id="{F1DE97AB-13DC-8908-2955-C944F10AE7C4}"/>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19:56</a:t>
            </a:r>
          </a:p>
        </p:txBody>
      </p:sp>
    </p:spTree>
    <p:extLst>
      <p:ext uri="{BB962C8B-B14F-4D97-AF65-F5344CB8AC3E}">
        <p14:creationId xmlns:p14="http://schemas.microsoft.com/office/powerpoint/2010/main" val="423153212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5" name="Titel 4">
            <a:extLst>
              <a:ext uri="{FF2B5EF4-FFF2-40B4-BE49-F238E27FC236}">
                <a16:creationId xmlns:a16="http://schemas.microsoft.com/office/drawing/2014/main" id="{D225AEEC-5A71-56E7-7270-4EA9038AFA73}"/>
              </a:ext>
            </a:extLst>
          </p:cNvPr>
          <p:cNvSpPr>
            <a:spLocks noGrp="1"/>
          </p:cNvSpPr>
          <p:nvPr>
            <p:ph type="ctrTitle"/>
          </p:nvPr>
        </p:nvSpPr>
        <p:spPr>
          <a:xfrm>
            <a:off x="1314824" y="735106"/>
            <a:ext cx="10053763" cy="2928470"/>
          </a:xfrm>
        </p:spPr>
        <p:txBody>
          <a:bodyPr anchor="b">
            <a:normAutofit/>
          </a:bodyPr>
          <a:lstStyle/>
          <a:p>
            <a:pPr algn="l"/>
            <a:r>
              <a:rPr lang="nl-NL" sz="4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Bedankt voor jullie </a:t>
            </a:r>
            <a:br>
              <a:rPr lang="nl-NL" sz="4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nl-NL" sz="4800" b="1" dirty="0">
                <a:solidFill>
                  <a:srgbClr val="FFFFFF"/>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aanwezigheid en input!</a:t>
            </a:r>
          </a:p>
        </p:txBody>
      </p:sp>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latin typeface="Helvetica" panose="020B0604020202020204" pitchFamily="34" charset="0"/>
                <a:cs typeface="Helvetica" panose="020B0604020202020204" pitchFamily="34" charset="0"/>
              </a:rPr>
              <a:t>ALV 25 oktober 2023</a:t>
            </a:r>
          </a:p>
        </p:txBody>
      </p:sp>
      <p:pic>
        <p:nvPicPr>
          <p:cNvPr id="3" name="Afbeelding 2" descr="Afbeelding met schermopname, ontwerp, tekst, Graphics&#10;&#10;Automatisch gegenereerde beschrijving">
            <a:extLst>
              <a:ext uri="{FF2B5EF4-FFF2-40B4-BE49-F238E27FC236}">
                <a16:creationId xmlns:a16="http://schemas.microsoft.com/office/drawing/2014/main" id="{139FE42A-165E-22BB-76F9-0B1917F23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318" y="5265644"/>
            <a:ext cx="2286000" cy="1714500"/>
          </a:xfrm>
          <a:prstGeom prst="rect">
            <a:avLst/>
          </a:prstGeom>
        </p:spPr>
      </p:pic>
    </p:spTree>
    <p:extLst>
      <p:ext uri="{BB962C8B-B14F-4D97-AF65-F5344CB8AC3E}">
        <p14:creationId xmlns:p14="http://schemas.microsoft.com/office/powerpoint/2010/main" val="33079299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chermopname, licht&#10;&#10;Automatisch gegenereerde beschrijving">
            <a:extLst>
              <a:ext uri="{FF2B5EF4-FFF2-40B4-BE49-F238E27FC236}">
                <a16:creationId xmlns:a16="http://schemas.microsoft.com/office/drawing/2014/main" id="{8153C739-DEC7-5649-D6CB-7B4AFE6AAF6A}"/>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2" name="Titel 1">
            <a:extLst>
              <a:ext uri="{FF2B5EF4-FFF2-40B4-BE49-F238E27FC236}">
                <a16:creationId xmlns:a16="http://schemas.microsoft.com/office/drawing/2014/main" id="{4CFC62C7-AD4F-DE8D-1744-15D227E870F6}"/>
              </a:ext>
            </a:extLst>
          </p:cNvPr>
          <p:cNvSpPr>
            <a:spLocks noGrp="1"/>
          </p:cNvSpPr>
          <p:nvPr>
            <p:ph type="title"/>
          </p:nvPr>
        </p:nvSpPr>
        <p:spPr/>
        <p:txBody>
          <a:bodyPr/>
          <a:lstStyle/>
          <a:p>
            <a:r>
              <a:rPr lang="nl-NL">
                <a:solidFill>
                  <a:srgbClr val="283C62"/>
                </a:solidFill>
                <a:latin typeface="Helvetica" panose="020B0604020202020204" pitchFamily="34" charset="0"/>
                <a:cs typeface="Helvetica" panose="020B0604020202020204" pitchFamily="34" charset="0"/>
              </a:rPr>
              <a:t>Agenda</a:t>
            </a:r>
            <a:endParaRPr lang="nl-NL" dirty="0">
              <a:solidFill>
                <a:srgbClr val="283C62"/>
              </a:solidFill>
              <a:latin typeface="Helvetica" panose="020B0604020202020204" pitchFamily="34" charset="0"/>
              <a:cs typeface="Helvetica" panose="020B0604020202020204" pitchFamily="34" charset="0"/>
            </a:endParaRPr>
          </a:p>
        </p:txBody>
      </p:sp>
      <p:sp>
        <p:nvSpPr>
          <p:cNvPr id="3" name="Tijdelijke aanduiding voor inhoud 2">
            <a:extLst>
              <a:ext uri="{FF2B5EF4-FFF2-40B4-BE49-F238E27FC236}">
                <a16:creationId xmlns:a16="http://schemas.microsoft.com/office/drawing/2014/main" id="{85CA8C94-016E-D00E-0E1C-8CDFDB22BBDF}"/>
              </a:ext>
            </a:extLst>
          </p:cNvPr>
          <p:cNvSpPr>
            <a:spLocks noGrp="1"/>
          </p:cNvSpPr>
          <p:nvPr>
            <p:ph idx="1"/>
          </p:nvPr>
        </p:nvSpPr>
        <p:spPr/>
        <p:txBody>
          <a:bodyPr>
            <a:normAutofit fontScale="92500" lnSpcReduction="20000"/>
          </a:bodyPr>
          <a:lstStyle/>
          <a:p>
            <a:r>
              <a:rPr lang="nl-NL" dirty="0">
                <a:solidFill>
                  <a:srgbClr val="283C62"/>
                </a:solidFill>
                <a:latin typeface="Helvetica" panose="020B0604020202020204" pitchFamily="34" charset="0"/>
                <a:cs typeface="Helvetica" panose="020B0604020202020204" pitchFamily="34" charset="0"/>
              </a:rPr>
              <a:t>Introductieronde aanwezigen</a:t>
            </a:r>
          </a:p>
          <a:p>
            <a:r>
              <a:rPr lang="nl-NL" dirty="0">
                <a:solidFill>
                  <a:srgbClr val="283C62"/>
                </a:solidFill>
                <a:latin typeface="Helvetica" panose="020B0604020202020204" pitchFamily="34" charset="0"/>
                <a:cs typeface="Helvetica" panose="020B0604020202020204" pitchFamily="34" charset="0"/>
              </a:rPr>
              <a:t>Stand van zaken YKE </a:t>
            </a:r>
          </a:p>
          <a:p>
            <a:pPr marL="457200" lvl="1" indent="0">
              <a:buNone/>
            </a:pPr>
            <a:r>
              <a:rPr lang="nl-NL" dirty="0">
                <a:solidFill>
                  <a:srgbClr val="283C62"/>
                </a:solidFill>
                <a:latin typeface="Helvetica" panose="020B0604020202020204" pitchFamily="34" charset="0"/>
                <a:cs typeface="Helvetica" panose="020B0604020202020204" pitchFamily="34" charset="0"/>
              </a:rPr>
              <a:t>Activiteiten 2023</a:t>
            </a:r>
          </a:p>
          <a:p>
            <a:pPr marL="457200" lvl="1" indent="0">
              <a:buNone/>
            </a:pPr>
            <a:r>
              <a:rPr lang="nl-NL" dirty="0">
                <a:solidFill>
                  <a:srgbClr val="283C62"/>
                </a:solidFill>
                <a:latin typeface="Helvetica" panose="020B0604020202020204" pitchFamily="34" charset="0"/>
                <a:cs typeface="Helvetica" panose="020B0604020202020204" pitchFamily="34" charset="0"/>
              </a:rPr>
              <a:t>Ledenaantal </a:t>
            </a:r>
          </a:p>
          <a:p>
            <a:pPr marL="457200" lvl="1" indent="0">
              <a:buNone/>
            </a:pPr>
            <a:r>
              <a:rPr lang="nl-NL" dirty="0">
                <a:solidFill>
                  <a:srgbClr val="283C62"/>
                </a:solidFill>
                <a:latin typeface="Helvetica" panose="020B0604020202020204" pitchFamily="34" charset="0"/>
                <a:cs typeface="Helvetica" panose="020B0604020202020204" pitchFamily="34" charset="0"/>
              </a:rPr>
              <a:t>Begroting</a:t>
            </a:r>
          </a:p>
          <a:p>
            <a:r>
              <a:rPr lang="nl-NL" dirty="0">
                <a:solidFill>
                  <a:srgbClr val="283C62"/>
                </a:solidFill>
                <a:latin typeface="Helvetica" panose="020B0604020202020204" pitchFamily="34" charset="0"/>
                <a:cs typeface="Helvetica" panose="020B0604020202020204" pitchFamily="34" charset="0"/>
              </a:rPr>
              <a:t>Nieuw voorstel YKE</a:t>
            </a:r>
          </a:p>
          <a:p>
            <a:pPr marL="457200" lvl="1" indent="0">
              <a:buNone/>
            </a:pPr>
            <a:r>
              <a:rPr lang="nl-NL" dirty="0">
                <a:solidFill>
                  <a:srgbClr val="283C62"/>
                </a:solidFill>
                <a:latin typeface="Helvetica" panose="020B0604020202020204" pitchFamily="34" charset="0"/>
                <a:cs typeface="Helvetica" panose="020B0604020202020204" pitchFamily="34" charset="0"/>
              </a:rPr>
              <a:t>Stemronde 1: nieuwe structuur YKE</a:t>
            </a:r>
          </a:p>
          <a:p>
            <a:pPr marL="457200" lvl="1" indent="0">
              <a:buNone/>
            </a:pPr>
            <a:r>
              <a:rPr lang="nl-NL" dirty="0">
                <a:solidFill>
                  <a:srgbClr val="283C62"/>
                </a:solidFill>
                <a:latin typeface="Helvetica" panose="020B0604020202020204" pitchFamily="34" charset="0"/>
                <a:cs typeface="Helvetica" panose="020B0604020202020204" pitchFamily="34" charset="0"/>
              </a:rPr>
              <a:t>Stemronde 2: nieuwe soort activiteiten YKE</a:t>
            </a:r>
          </a:p>
          <a:p>
            <a:pPr marL="457200" lvl="1" indent="0">
              <a:buNone/>
            </a:pPr>
            <a:r>
              <a:rPr lang="nl-NL" dirty="0">
                <a:solidFill>
                  <a:srgbClr val="283C62"/>
                </a:solidFill>
                <a:latin typeface="Helvetica" panose="020B0604020202020204" pitchFamily="34" charset="0"/>
                <a:cs typeface="Helvetica" panose="020B0604020202020204" pitchFamily="34" charset="0"/>
              </a:rPr>
              <a:t>Stemronde 3: nieuwe statusladder YKE leden</a:t>
            </a:r>
          </a:p>
          <a:p>
            <a:r>
              <a:rPr lang="nl-NL" dirty="0">
                <a:solidFill>
                  <a:srgbClr val="283C62"/>
                </a:solidFill>
                <a:latin typeface="Helvetica" panose="020B0604020202020204" pitchFamily="34" charset="0"/>
                <a:cs typeface="Helvetica" panose="020B0604020202020204" pitchFamily="34" charset="0"/>
              </a:rPr>
              <a:t>Brainstormsessie 1: verhogen bekendheid YKE/KIVI</a:t>
            </a:r>
          </a:p>
          <a:p>
            <a:r>
              <a:rPr lang="nl-NL" dirty="0">
                <a:solidFill>
                  <a:srgbClr val="283C62"/>
                </a:solidFill>
                <a:latin typeface="Helvetica" panose="020B0604020202020204" pitchFamily="34" charset="0"/>
                <a:cs typeface="Helvetica" panose="020B0604020202020204" pitchFamily="34" charset="0"/>
              </a:rPr>
              <a:t>Brainstormsessie 2: 4</a:t>
            </a:r>
            <a:r>
              <a:rPr lang="nl-NL" baseline="30000" dirty="0">
                <a:solidFill>
                  <a:srgbClr val="283C62"/>
                </a:solidFill>
                <a:latin typeface="Helvetica" panose="020B0604020202020204" pitchFamily="34" charset="0"/>
                <a:cs typeface="Helvetica" panose="020B0604020202020204" pitchFamily="34" charset="0"/>
              </a:rPr>
              <a:t>e</a:t>
            </a:r>
            <a:r>
              <a:rPr lang="nl-NL" dirty="0">
                <a:solidFill>
                  <a:srgbClr val="283C62"/>
                </a:solidFill>
                <a:latin typeface="Helvetica" panose="020B0604020202020204" pitchFamily="34" charset="0"/>
                <a:cs typeface="Helvetica" panose="020B0604020202020204" pitchFamily="34" charset="0"/>
              </a:rPr>
              <a:t> lustrum YKE activiteiten</a:t>
            </a:r>
          </a:p>
          <a:p>
            <a:r>
              <a:rPr lang="nl-NL" dirty="0">
                <a:solidFill>
                  <a:srgbClr val="283C62"/>
                </a:solidFill>
                <a:latin typeface="Helvetica" panose="020B0604020202020204" pitchFamily="34" charset="0"/>
                <a:cs typeface="Helvetica" panose="020B0604020202020204" pitchFamily="34" charset="0"/>
              </a:rPr>
              <a:t>Afsluiting vergadering</a:t>
            </a:r>
          </a:p>
        </p:txBody>
      </p:sp>
      <p:pic>
        <p:nvPicPr>
          <p:cNvPr id="4" name="Afbeelding 3" descr="Afbeelding met schermopname, ontwerp, tekst, Graphics&#10;&#10;Automatisch gegenereerde beschrijving">
            <a:extLst>
              <a:ext uri="{FF2B5EF4-FFF2-40B4-BE49-F238E27FC236}">
                <a16:creationId xmlns:a16="http://schemas.microsoft.com/office/drawing/2014/main" id="{0F023F65-059D-939C-DA62-36A9EB6592C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Tree>
    <p:extLst>
      <p:ext uri="{BB962C8B-B14F-4D97-AF65-F5344CB8AC3E}">
        <p14:creationId xmlns:p14="http://schemas.microsoft.com/office/powerpoint/2010/main" val="35228348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a:solidFill>
                  <a:srgbClr val="283C62"/>
                </a:solidFill>
                <a:latin typeface="Helvetica" panose="020B0604020202020204" pitchFamily="34" charset="0"/>
                <a:cs typeface="Helvetica" panose="020B0604020202020204" pitchFamily="34" charset="0"/>
              </a:rPr>
              <a:t>Introductieronde aanwezigen</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a:bodyPr>
          <a:lstStyle/>
          <a:p>
            <a:r>
              <a:rPr lang="nl-NL" sz="2400" dirty="0">
                <a:solidFill>
                  <a:srgbClr val="283C62"/>
                </a:solidFill>
                <a:latin typeface="Helvetica" panose="020B0604020202020204" pitchFamily="34" charset="0"/>
                <a:cs typeface="Helvetica" panose="020B0604020202020204" pitchFamily="34" charset="0"/>
              </a:rPr>
              <a:t>Naam</a:t>
            </a:r>
          </a:p>
          <a:p>
            <a:r>
              <a:rPr lang="nl-NL" sz="2400" dirty="0">
                <a:solidFill>
                  <a:srgbClr val="283C62"/>
                </a:solidFill>
                <a:latin typeface="Helvetica" panose="020B0604020202020204" pitchFamily="34" charset="0"/>
                <a:cs typeface="Helvetica" panose="020B0604020202020204" pitchFamily="34" charset="0"/>
              </a:rPr>
              <a:t>Opleiding</a:t>
            </a:r>
          </a:p>
          <a:p>
            <a:r>
              <a:rPr lang="nl-NL" sz="2400" dirty="0">
                <a:solidFill>
                  <a:srgbClr val="283C62"/>
                </a:solidFill>
                <a:latin typeface="Helvetica" panose="020B0604020202020204" pitchFamily="34" charset="0"/>
                <a:cs typeface="Helvetica" panose="020B0604020202020204" pitchFamily="34" charset="0"/>
              </a:rPr>
              <a:t>Beroep en werkgever</a:t>
            </a:r>
          </a:p>
          <a:p>
            <a:r>
              <a:rPr lang="nl-NL" sz="2400" dirty="0">
                <a:solidFill>
                  <a:srgbClr val="283C62"/>
                </a:solidFill>
                <a:latin typeface="Helvetica" panose="020B0604020202020204" pitchFamily="34" charset="0"/>
                <a:cs typeface="Helvetica" panose="020B0604020202020204" pitchFamily="34" charset="0"/>
              </a:rPr>
              <a:t>Waarom ben je KIVI lid?</a:t>
            </a:r>
          </a:p>
          <a:p>
            <a:r>
              <a:rPr lang="nl-NL" sz="2400" dirty="0">
                <a:solidFill>
                  <a:srgbClr val="283C62"/>
                </a:solidFill>
                <a:latin typeface="Helvetica" panose="020B0604020202020204" pitchFamily="34" charset="0"/>
                <a:cs typeface="Helvetica" panose="020B0604020202020204" pitchFamily="34" charset="0"/>
              </a:rPr>
              <a:t>Waarom ben je vanavond bij de ALV van YKE?</a:t>
            </a:r>
          </a:p>
        </p:txBody>
      </p:sp>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Tree>
    <p:extLst>
      <p:ext uri="{BB962C8B-B14F-4D97-AF65-F5344CB8AC3E}">
        <p14:creationId xmlns:p14="http://schemas.microsoft.com/office/powerpoint/2010/main" val="12226646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Afbeelding 6" descr="Afbeelding met schermopname, licht&#10;&#10;Automatisch gegenereerde beschrijving">
            <a:extLst>
              <a:ext uri="{FF2B5EF4-FFF2-40B4-BE49-F238E27FC236}">
                <a16:creationId xmlns:a16="http://schemas.microsoft.com/office/drawing/2014/main" id="{D7B5D65D-808C-70CB-E2CD-2651E3D34C46}"/>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23121"/>
            <a:ext cx="12191997" cy="4358639"/>
          </a:xfrm>
          <a:prstGeom prst="rect">
            <a:avLst/>
          </a:prstGeom>
        </p:spPr>
      </p:pic>
      <p:sp>
        <p:nvSpPr>
          <p:cNvPr id="6" name="Ondertitel 5">
            <a:extLst>
              <a:ext uri="{FF2B5EF4-FFF2-40B4-BE49-F238E27FC236}">
                <a16:creationId xmlns:a16="http://schemas.microsoft.com/office/drawing/2014/main" id="{62DD1D37-504D-A779-3FEC-54F5062ABE5C}"/>
              </a:ext>
            </a:extLst>
          </p:cNvPr>
          <p:cNvSpPr>
            <a:spLocks noGrp="1"/>
          </p:cNvSpPr>
          <p:nvPr>
            <p:ph type="subTitle" idx="1"/>
          </p:nvPr>
        </p:nvSpPr>
        <p:spPr>
          <a:xfrm>
            <a:off x="1350682" y="4870824"/>
            <a:ext cx="10005951" cy="1458258"/>
          </a:xfrm>
        </p:spPr>
        <p:txBody>
          <a:bodyPr anchor="ctr">
            <a:normAutofit/>
          </a:bodyPr>
          <a:lstStyle/>
          <a:p>
            <a:pPr algn="l"/>
            <a:r>
              <a:rPr lang="nl-NL" dirty="0">
                <a:solidFill>
                  <a:srgbClr val="283C62"/>
                </a:solidFill>
                <a:latin typeface="Helvetica" panose="020B0604020202020204" pitchFamily="34" charset="0"/>
                <a:cs typeface="Helvetica" panose="020B0604020202020204" pitchFamily="34" charset="0"/>
              </a:rPr>
              <a:t>Stand van zaken YKE</a:t>
            </a:r>
          </a:p>
        </p:txBody>
      </p:sp>
      <p:sp>
        <p:nvSpPr>
          <p:cNvPr id="2" name="Rechthoek: afgeronde hoeken 1">
            <a:extLst>
              <a:ext uri="{FF2B5EF4-FFF2-40B4-BE49-F238E27FC236}">
                <a16:creationId xmlns:a16="http://schemas.microsoft.com/office/drawing/2014/main" id="{81C2EE01-B5F5-0A88-A1D2-EFE0426DB9F6}"/>
              </a:ext>
            </a:extLst>
          </p:cNvPr>
          <p:cNvSpPr/>
          <p:nvPr/>
        </p:nvSpPr>
        <p:spPr>
          <a:xfrm>
            <a:off x="67534" y="6492875"/>
            <a:ext cx="917888" cy="274638"/>
          </a:xfrm>
          <a:prstGeom prst="roundRect">
            <a:avLst/>
          </a:prstGeom>
          <a:solidFill>
            <a:srgbClr val="283C6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latin typeface="Helvetica" panose="020B0604020202020204" pitchFamily="34" charset="0"/>
                <a:cs typeface="Helvetica" panose="020B0604020202020204" pitchFamily="34" charset="0"/>
              </a:rPr>
              <a:t>18:55</a:t>
            </a:r>
          </a:p>
        </p:txBody>
      </p:sp>
    </p:spTree>
    <p:extLst>
      <p:ext uri="{BB962C8B-B14F-4D97-AF65-F5344CB8AC3E}">
        <p14:creationId xmlns:p14="http://schemas.microsoft.com/office/powerpoint/2010/main" val="34756024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4">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 Activiteiten 2023</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a:bodyPr>
          <a:lstStyle/>
          <a:p>
            <a:r>
              <a:rPr lang="nl-NL" sz="2000" dirty="0">
                <a:solidFill>
                  <a:srgbClr val="283C62"/>
                </a:solidFill>
                <a:latin typeface="Helvetica" panose="020B0604020202020204" pitchFamily="34" charset="0"/>
                <a:cs typeface="Helvetica" panose="020B0604020202020204" pitchFamily="34" charset="0"/>
              </a:rPr>
              <a:t>EYE The Hague</a:t>
            </a:r>
          </a:p>
          <a:p>
            <a:r>
              <a:rPr lang="nl-NL" sz="2000" dirty="0">
                <a:solidFill>
                  <a:srgbClr val="283C62"/>
                </a:solidFill>
                <a:latin typeface="Helvetica" panose="020B0604020202020204" pitchFamily="34" charset="0"/>
                <a:cs typeface="Helvetica" panose="020B0604020202020204" pitchFamily="34" charset="0"/>
              </a:rPr>
              <a:t>YKE Familiedag</a:t>
            </a:r>
          </a:p>
          <a:p>
            <a:r>
              <a:rPr lang="nl-NL" sz="2000" dirty="0">
                <a:solidFill>
                  <a:srgbClr val="283C62"/>
                </a:solidFill>
                <a:latin typeface="Helvetica" panose="020B0604020202020204" pitchFamily="34" charset="0"/>
                <a:cs typeface="Helvetica" panose="020B0604020202020204" pitchFamily="34" charset="0"/>
              </a:rPr>
              <a:t>EYE Skopje</a:t>
            </a:r>
          </a:p>
        </p:txBody>
      </p:sp>
      <p:pic>
        <p:nvPicPr>
          <p:cNvPr id="6" name="Onlinemedia 5" title="EYE@TheHague - European Young Engineers 50th Conference">
            <a:hlinkClick r:id="" action="ppaction://media"/>
            <a:extLst>
              <a:ext uri="{FF2B5EF4-FFF2-40B4-BE49-F238E27FC236}">
                <a16:creationId xmlns:a16="http://schemas.microsoft.com/office/drawing/2014/main" id="{44365F11-7618-98F5-F5E3-772C172A6FE9}"/>
              </a:ext>
            </a:extLst>
          </p:cNvPr>
          <p:cNvPicPr>
            <a:picLocks noRot="1" noChangeAspect="1"/>
          </p:cNvPicPr>
          <p:nvPr>
            <a:videoFile r:link="rId1"/>
          </p:nvPr>
        </p:nvPicPr>
        <p:blipFill>
          <a:blip r:embed="rId6"/>
          <a:stretch>
            <a:fillRect/>
          </a:stretch>
        </p:blipFill>
        <p:spPr>
          <a:xfrm>
            <a:off x="0" y="476655"/>
            <a:ext cx="10450777" cy="5904689"/>
          </a:xfrm>
          <a:prstGeom prst="rect">
            <a:avLst/>
          </a:prstGeom>
        </p:spPr>
      </p:pic>
      <p:sp>
        <p:nvSpPr>
          <p:cNvPr id="7" name="Tekstvak 6">
            <a:extLst>
              <a:ext uri="{FF2B5EF4-FFF2-40B4-BE49-F238E27FC236}">
                <a16:creationId xmlns:a16="http://schemas.microsoft.com/office/drawing/2014/main" id="{7482C588-1FB0-9B42-2B93-A39002C8F4F1}"/>
              </a:ext>
            </a:extLst>
          </p:cNvPr>
          <p:cNvSpPr txBox="1"/>
          <p:nvPr/>
        </p:nvSpPr>
        <p:spPr>
          <a:xfrm rot="16200000">
            <a:off x="7796195" y="3244336"/>
            <a:ext cx="6857997" cy="369332"/>
          </a:xfrm>
          <a:prstGeom prst="rect">
            <a:avLst/>
          </a:prstGeom>
          <a:noFill/>
        </p:spPr>
        <p:txBody>
          <a:bodyPr wrap="square" rtlCol="0">
            <a:spAutoFit/>
          </a:bodyPr>
          <a:lstStyle/>
          <a:p>
            <a:pPr algn="ctr"/>
            <a:r>
              <a:rPr lang="nl-NL" dirty="0">
                <a:solidFill>
                  <a:srgbClr val="283C62"/>
                </a:solidFill>
                <a:latin typeface="Helvetica" panose="020B0604020202020204" pitchFamily="34" charset="0"/>
                <a:cs typeface="Helvetica" panose="020B0604020202020204" pitchFamily="34" charset="0"/>
              </a:rPr>
              <a:t>EYE Conference The Hague May 2023</a:t>
            </a:r>
          </a:p>
        </p:txBody>
      </p:sp>
    </p:spTree>
    <p:extLst>
      <p:ext uri="{BB962C8B-B14F-4D97-AF65-F5344CB8AC3E}">
        <p14:creationId xmlns:p14="http://schemas.microsoft.com/office/powerpoint/2010/main" val="1763959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 Activiteiten 2023</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a:bodyPr>
          <a:lstStyle/>
          <a:p>
            <a:r>
              <a:rPr lang="nl-NL" sz="2000" dirty="0">
                <a:solidFill>
                  <a:srgbClr val="283C62"/>
                </a:solidFill>
                <a:latin typeface="Helvetica" panose="020B0604020202020204" pitchFamily="34" charset="0"/>
                <a:cs typeface="Helvetica" panose="020B0604020202020204" pitchFamily="34" charset="0"/>
              </a:rPr>
              <a:t>EYE The Hague</a:t>
            </a:r>
          </a:p>
          <a:p>
            <a:r>
              <a:rPr lang="nl-NL" sz="2000" dirty="0">
                <a:solidFill>
                  <a:srgbClr val="283C62"/>
                </a:solidFill>
                <a:latin typeface="Helvetica" panose="020B0604020202020204" pitchFamily="34" charset="0"/>
                <a:cs typeface="Helvetica" panose="020B0604020202020204" pitchFamily="34" charset="0"/>
              </a:rPr>
              <a:t>YKE Familiedag</a:t>
            </a:r>
          </a:p>
          <a:p>
            <a:r>
              <a:rPr lang="nl-NL" sz="2000" dirty="0">
                <a:solidFill>
                  <a:srgbClr val="283C62"/>
                </a:solidFill>
                <a:latin typeface="Helvetica" panose="020B0604020202020204" pitchFamily="34" charset="0"/>
                <a:cs typeface="Helvetica" panose="020B0604020202020204" pitchFamily="34" charset="0"/>
              </a:rPr>
              <a:t>EYE Skopje</a:t>
            </a:r>
          </a:p>
        </p:txBody>
      </p:sp>
      <p:pic>
        <p:nvPicPr>
          <p:cNvPr id="8" name="Afbeelding 7" descr="Afbeelding met Menselijk gezicht, persoon, kleding, glimlach&#10;&#10;Automatisch gegenereerde beschrijving">
            <a:extLst>
              <a:ext uri="{FF2B5EF4-FFF2-40B4-BE49-F238E27FC236}">
                <a16:creationId xmlns:a16="http://schemas.microsoft.com/office/drawing/2014/main" id="{DCDD7E9B-A781-D260-D7F4-2EE02CB0E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32074"/>
            <a:ext cx="9618143" cy="6922148"/>
          </a:xfrm>
          <a:prstGeom prst="rect">
            <a:avLst/>
          </a:prstGeom>
        </p:spPr>
      </p:pic>
      <p:sp>
        <p:nvSpPr>
          <p:cNvPr id="6" name="Tekstvak 5">
            <a:extLst>
              <a:ext uri="{FF2B5EF4-FFF2-40B4-BE49-F238E27FC236}">
                <a16:creationId xmlns:a16="http://schemas.microsoft.com/office/drawing/2014/main" id="{B724914F-7A37-BF80-950B-EA685017CF48}"/>
              </a:ext>
            </a:extLst>
          </p:cNvPr>
          <p:cNvSpPr txBox="1"/>
          <p:nvPr/>
        </p:nvSpPr>
        <p:spPr>
          <a:xfrm rot="16200000">
            <a:off x="7796195" y="3244336"/>
            <a:ext cx="6857997" cy="369332"/>
          </a:xfrm>
          <a:prstGeom prst="rect">
            <a:avLst/>
          </a:prstGeom>
          <a:noFill/>
        </p:spPr>
        <p:txBody>
          <a:bodyPr wrap="square" rtlCol="0">
            <a:spAutoFit/>
          </a:bodyPr>
          <a:lstStyle/>
          <a:p>
            <a:pPr algn="ctr"/>
            <a:r>
              <a:rPr lang="nl-NL" dirty="0">
                <a:solidFill>
                  <a:srgbClr val="283C62"/>
                </a:solidFill>
                <a:latin typeface="Helvetica" panose="020B0604020202020204" pitchFamily="34" charset="0"/>
                <a:cs typeface="Helvetica" panose="020B0604020202020204" pitchFamily="34" charset="0"/>
              </a:rPr>
              <a:t>1</a:t>
            </a:r>
            <a:r>
              <a:rPr lang="nl-NL" baseline="30000" dirty="0">
                <a:solidFill>
                  <a:srgbClr val="283C62"/>
                </a:solidFill>
                <a:latin typeface="Helvetica" panose="020B0604020202020204" pitchFamily="34" charset="0"/>
                <a:cs typeface="Helvetica" panose="020B0604020202020204" pitchFamily="34" charset="0"/>
              </a:rPr>
              <a:t>e</a:t>
            </a:r>
            <a:r>
              <a:rPr lang="nl-NL" dirty="0">
                <a:solidFill>
                  <a:srgbClr val="283C62"/>
                </a:solidFill>
                <a:latin typeface="Helvetica" panose="020B0604020202020204" pitchFamily="34" charset="0"/>
                <a:cs typeface="Helvetica" panose="020B0604020202020204" pitchFamily="34" charset="0"/>
              </a:rPr>
              <a:t> YKE Familiedag 2023</a:t>
            </a:r>
          </a:p>
        </p:txBody>
      </p:sp>
    </p:spTree>
    <p:extLst>
      <p:ext uri="{BB962C8B-B14F-4D97-AF65-F5344CB8AC3E}">
        <p14:creationId xmlns:p14="http://schemas.microsoft.com/office/powerpoint/2010/main" val="21111961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cht&#10;&#10;Automatisch gegenereerde beschrijving">
            <a:extLst>
              <a:ext uri="{FF2B5EF4-FFF2-40B4-BE49-F238E27FC236}">
                <a16:creationId xmlns:a16="http://schemas.microsoft.com/office/drawing/2014/main" id="{D2C0A958-5F9F-01C6-E197-98C13CD987FB}"/>
              </a:ext>
            </a:extLst>
          </p:cNvPr>
          <p:cNvPicPr>
            <a:picLocks noGrp="1" noRot="1" noChangeAspect="1" noMove="1" noResize="1" noEditPoints="1" noAdjustHandles="1" noChangeArrowheads="1" noChangeShapeType="1" noCrop="1"/>
          </p:cNvPicPr>
          <p:nvPr/>
        </p:nvPicPr>
        <p:blipFill rotWithShape="1">
          <a:blip r:embed="rId3">
            <a:alphaModFix amt="5000"/>
            <a:extLst>
              <a:ext uri="{28A0092B-C50C-407E-A947-70E740481C1C}">
                <a14:useLocalDpi xmlns:a14="http://schemas.microsoft.com/office/drawing/2010/main" val="0"/>
              </a:ext>
            </a:extLst>
          </a:blip>
          <a:srcRect l="24082" r="12362"/>
          <a:stretch/>
        </p:blipFill>
        <p:spPr>
          <a:xfrm>
            <a:off x="0" y="0"/>
            <a:ext cx="12192000" cy="6858000"/>
          </a:xfrm>
          <a:prstGeom prst="rect">
            <a:avLst/>
          </a:prstGeom>
        </p:spPr>
      </p:pic>
      <p:pic>
        <p:nvPicPr>
          <p:cNvPr id="5" name="Afbeelding 4" descr="Afbeelding met schermopname, ontwerp, tekst, Graphics&#10;&#10;Automatisch gegenereerde beschrijving">
            <a:extLst>
              <a:ext uri="{FF2B5EF4-FFF2-40B4-BE49-F238E27FC236}">
                <a16:creationId xmlns:a16="http://schemas.microsoft.com/office/drawing/2014/main" id="{FD6C8720-1A6F-1848-C958-38CA214C3F3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56343" y="5704724"/>
            <a:ext cx="1537701" cy="1153276"/>
          </a:xfrm>
          <a:prstGeom prst="rect">
            <a:avLst/>
          </a:prstGeom>
        </p:spPr>
      </p:pic>
      <p:sp>
        <p:nvSpPr>
          <p:cNvPr id="2" name="Titel 1">
            <a:extLst>
              <a:ext uri="{FF2B5EF4-FFF2-40B4-BE49-F238E27FC236}">
                <a16:creationId xmlns:a16="http://schemas.microsoft.com/office/drawing/2014/main" id="{E3DB302E-6D2B-7DAA-5A25-074AAE701C6C}"/>
              </a:ext>
            </a:extLst>
          </p:cNvPr>
          <p:cNvSpPr>
            <a:spLocks noGrp="1"/>
          </p:cNvSpPr>
          <p:nvPr>
            <p:ph type="title"/>
          </p:nvPr>
        </p:nvSpPr>
        <p:spPr/>
        <p:txBody>
          <a:bodyPr/>
          <a:lstStyle/>
          <a:p>
            <a:r>
              <a:rPr lang="nl-NL" dirty="0" err="1">
                <a:solidFill>
                  <a:srgbClr val="283C62"/>
                </a:solidFill>
                <a:latin typeface="Helvetica" panose="020B0604020202020204" pitchFamily="34" charset="0"/>
                <a:cs typeface="Helvetica" panose="020B0604020202020204" pitchFamily="34" charset="0"/>
              </a:rPr>
              <a:t>Stavaza</a:t>
            </a:r>
            <a:r>
              <a:rPr lang="nl-NL" dirty="0">
                <a:solidFill>
                  <a:srgbClr val="283C62"/>
                </a:solidFill>
                <a:latin typeface="Helvetica" panose="020B0604020202020204" pitchFamily="34" charset="0"/>
                <a:cs typeface="Helvetica" panose="020B0604020202020204" pitchFamily="34" charset="0"/>
              </a:rPr>
              <a:t> – Activiteiten 2023</a:t>
            </a:r>
          </a:p>
        </p:txBody>
      </p:sp>
      <p:sp>
        <p:nvSpPr>
          <p:cNvPr id="3" name="Tijdelijke aanduiding voor inhoud 2">
            <a:extLst>
              <a:ext uri="{FF2B5EF4-FFF2-40B4-BE49-F238E27FC236}">
                <a16:creationId xmlns:a16="http://schemas.microsoft.com/office/drawing/2014/main" id="{D5DE3D72-8448-95DF-D890-21BE8AD58647}"/>
              </a:ext>
            </a:extLst>
          </p:cNvPr>
          <p:cNvSpPr>
            <a:spLocks noGrp="1"/>
          </p:cNvSpPr>
          <p:nvPr>
            <p:ph idx="1"/>
          </p:nvPr>
        </p:nvSpPr>
        <p:spPr/>
        <p:txBody>
          <a:bodyPr>
            <a:normAutofit/>
          </a:bodyPr>
          <a:lstStyle/>
          <a:p>
            <a:r>
              <a:rPr lang="nl-NL" sz="2000" dirty="0">
                <a:solidFill>
                  <a:srgbClr val="283C62"/>
                </a:solidFill>
                <a:latin typeface="Helvetica" panose="020B0604020202020204" pitchFamily="34" charset="0"/>
                <a:cs typeface="Helvetica" panose="020B0604020202020204" pitchFamily="34" charset="0"/>
              </a:rPr>
              <a:t>EYE The Hague</a:t>
            </a:r>
          </a:p>
          <a:p>
            <a:r>
              <a:rPr lang="nl-NL" sz="2000" dirty="0">
                <a:solidFill>
                  <a:srgbClr val="283C62"/>
                </a:solidFill>
                <a:latin typeface="Helvetica" panose="020B0604020202020204" pitchFamily="34" charset="0"/>
                <a:cs typeface="Helvetica" panose="020B0604020202020204" pitchFamily="34" charset="0"/>
              </a:rPr>
              <a:t>YKE Familiedag</a:t>
            </a:r>
          </a:p>
          <a:p>
            <a:r>
              <a:rPr lang="nl-NL" sz="2000" dirty="0">
                <a:solidFill>
                  <a:srgbClr val="283C62"/>
                </a:solidFill>
                <a:latin typeface="Helvetica" panose="020B0604020202020204" pitchFamily="34" charset="0"/>
                <a:cs typeface="Helvetica" panose="020B0604020202020204" pitchFamily="34" charset="0"/>
              </a:rPr>
              <a:t>EYE Skopje</a:t>
            </a:r>
          </a:p>
        </p:txBody>
      </p:sp>
      <p:pic>
        <p:nvPicPr>
          <p:cNvPr id="1026" name="Picture 2" descr="Geen ALT-tekst opgegeven voor deze afbeelding">
            <a:extLst>
              <a:ext uri="{FF2B5EF4-FFF2-40B4-BE49-F238E27FC236}">
                <a16:creationId xmlns:a16="http://schemas.microsoft.com/office/drawing/2014/main" id="{FDA38829-6D06-C207-8446-B78233E87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A7672CE-69CA-C38A-70B4-D74C90C379FF}"/>
              </a:ext>
            </a:extLst>
          </p:cNvPr>
          <p:cNvSpPr txBox="1"/>
          <p:nvPr/>
        </p:nvSpPr>
        <p:spPr>
          <a:xfrm rot="16200000">
            <a:off x="7796195" y="3244336"/>
            <a:ext cx="6857997" cy="369332"/>
          </a:xfrm>
          <a:prstGeom prst="rect">
            <a:avLst/>
          </a:prstGeom>
          <a:noFill/>
        </p:spPr>
        <p:txBody>
          <a:bodyPr wrap="square" rtlCol="0">
            <a:spAutoFit/>
          </a:bodyPr>
          <a:lstStyle/>
          <a:p>
            <a:pPr algn="ctr"/>
            <a:r>
              <a:rPr lang="nl-NL" dirty="0">
                <a:solidFill>
                  <a:srgbClr val="283C62"/>
                </a:solidFill>
                <a:latin typeface="Helvetica" panose="020B0604020202020204" pitchFamily="34" charset="0"/>
                <a:cs typeface="Helvetica" panose="020B0604020202020204" pitchFamily="34" charset="0"/>
              </a:rPr>
              <a:t>EYE Conference Skopje </a:t>
            </a:r>
            <a:r>
              <a:rPr lang="nl-NL" dirty="0" err="1">
                <a:solidFill>
                  <a:srgbClr val="283C62"/>
                </a:solidFill>
                <a:latin typeface="Helvetica" panose="020B0604020202020204" pitchFamily="34" charset="0"/>
                <a:cs typeface="Helvetica" panose="020B0604020202020204" pitchFamily="34" charset="0"/>
              </a:rPr>
              <a:t>October</a:t>
            </a:r>
            <a:r>
              <a:rPr lang="nl-NL" dirty="0">
                <a:solidFill>
                  <a:srgbClr val="283C62"/>
                </a:solidFill>
                <a:latin typeface="Helvetica" panose="020B0604020202020204" pitchFamily="34" charset="0"/>
                <a:cs typeface="Helvetica" panose="020B0604020202020204" pitchFamily="34" charset="0"/>
              </a:rPr>
              <a:t> 2023</a:t>
            </a:r>
          </a:p>
        </p:txBody>
      </p:sp>
    </p:spTree>
    <p:extLst>
      <p:ext uri="{BB962C8B-B14F-4D97-AF65-F5344CB8AC3E}">
        <p14:creationId xmlns:p14="http://schemas.microsoft.com/office/powerpoint/2010/main" val="4156872866"/>
      </p:ext>
    </p:extLst>
  </p:cSld>
  <p:clrMapOvr>
    <a:masterClrMapping/>
  </p:clrMapOvr>
  <p:transition spd="slow">
    <p:push dir="u"/>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3597</TotalTime>
  <Words>2519</Words>
  <Application>Microsoft Office PowerPoint</Application>
  <PresentationFormat>Breedbeeld</PresentationFormat>
  <Paragraphs>376</Paragraphs>
  <Slides>37</Slides>
  <Notes>30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37</vt:i4>
      </vt:variant>
    </vt:vector>
  </HeadingPairs>
  <TitlesOfParts>
    <vt:vector size="43" baseType="lpstr">
      <vt:lpstr>Arial</vt:lpstr>
      <vt:lpstr>Calibri</vt:lpstr>
      <vt:lpstr>Calibri Light</vt:lpstr>
      <vt:lpstr>Helvetica</vt:lpstr>
      <vt:lpstr>Wingdings</vt:lpstr>
      <vt:lpstr>Kantoorthema</vt:lpstr>
      <vt:lpstr>Young KIVI Engineers</vt:lpstr>
      <vt:lpstr>Young KIVI Engineers (YKE)</vt:lpstr>
      <vt:lpstr>Doelen YKE</vt:lpstr>
      <vt:lpstr>Agenda</vt:lpstr>
      <vt:lpstr>Introductieronde aanwezigen</vt:lpstr>
      <vt:lpstr>PowerPoint-presentatie</vt:lpstr>
      <vt:lpstr>Stavaza – Activiteiten 2023</vt:lpstr>
      <vt:lpstr>Stavaza – Activiteiten 2023</vt:lpstr>
      <vt:lpstr>Stavaza – Activiteiten 2023</vt:lpstr>
      <vt:lpstr>Stavaza YKE - Ledenaantallen 2019-2023</vt:lpstr>
      <vt:lpstr>Stavaza YKE – Financieel jaaroverzicht 2023</vt:lpstr>
      <vt:lpstr>Stavaza YKE – Financieel jaaroverzicht 2023</vt:lpstr>
      <vt:lpstr>Uitdagingen YKE</vt:lpstr>
      <vt:lpstr>PowerPoint-presentatie</vt:lpstr>
      <vt:lpstr>PowerPoint-presentatie</vt:lpstr>
      <vt:lpstr>PowerPoint-presentatie</vt:lpstr>
      <vt:lpstr>Structuur YKE: Bestuur</vt:lpstr>
      <vt:lpstr>Structuur YKE: Van Bestuur naar Portfolio Manager</vt:lpstr>
      <vt:lpstr>Structuur YKE: Portfolio Managers</vt:lpstr>
      <vt:lpstr>Structuur YKE huidig vs. nieuw</vt:lpstr>
      <vt:lpstr>Stemronde 1: Nieuwe structuur YKE</vt:lpstr>
      <vt:lpstr>PowerPoint-presentatie</vt:lpstr>
      <vt:lpstr>YKE activiteitgroepen</vt:lpstr>
      <vt:lpstr>YKE activiteitgroepen</vt:lpstr>
      <vt:lpstr>YKE activiteitgroepen</vt:lpstr>
      <vt:lpstr>Stemronde 2: YKE activiteitgroepen</vt:lpstr>
      <vt:lpstr>PowerPoint-presentatie</vt:lpstr>
      <vt:lpstr>YKE statusladder</vt:lpstr>
      <vt:lpstr>YKE statusladder</vt:lpstr>
      <vt:lpstr>YKE statusladder</vt:lpstr>
      <vt:lpstr>Stemronde 3: Statusladder YKE leden</vt:lpstr>
      <vt:lpstr>PowerPoint-presentatie</vt:lpstr>
      <vt:lpstr>Brainstormsessie 1:  Verhogen bekendheid YKE/KIVI </vt:lpstr>
      <vt:lpstr>Brainstormsessie 2:  4e lustrum YKE activiteiten</vt:lpstr>
      <vt:lpstr>Binnenkort YKE</vt:lpstr>
      <vt:lpstr>Afsluitende vragen</vt:lpstr>
      <vt:lpstr>Bedankt voor jullie  aanwezigheid en input!</vt:lpstr>
    </vt:vector>
  </TitlesOfParts>
  <Company>VolkerWessels Bouw en Vastgoed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Bank, Celina van den</dc:creator>
  <cp:lastModifiedBy>Bank, Celina van den</cp:lastModifiedBy>
  <cp:revision>121</cp:revision>
  <dcterms:created xsi:type="dcterms:W3CDTF">2023-09-14T18:36:30Z</dcterms:created>
  <dcterms:modified xsi:type="dcterms:W3CDTF">2023-11-07T18:08:53Z</dcterms:modified>
</cp:coreProperties>
</file>