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2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13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notesSlides/notesSlide14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15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16.xml" ContentType="application/vnd.openxmlformats-officedocument.presentationml.notesSlide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ink/ink19.xml" ContentType="application/inkml+xml"/>
  <Override PartName="/ppt/ink/ink20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9"/>
  </p:notesMasterIdLst>
  <p:sldIdLst>
    <p:sldId id="257" r:id="rId5"/>
    <p:sldId id="260" r:id="rId6"/>
    <p:sldId id="261" r:id="rId7"/>
    <p:sldId id="262" r:id="rId8"/>
    <p:sldId id="265" r:id="rId9"/>
    <p:sldId id="258" r:id="rId10"/>
    <p:sldId id="259" r:id="rId11"/>
    <p:sldId id="282" r:id="rId12"/>
    <p:sldId id="299" r:id="rId13"/>
    <p:sldId id="281" r:id="rId14"/>
    <p:sldId id="279" r:id="rId15"/>
    <p:sldId id="280" r:id="rId16"/>
    <p:sldId id="305" r:id="rId17"/>
    <p:sldId id="311" r:id="rId18"/>
    <p:sldId id="312" r:id="rId19"/>
    <p:sldId id="313" r:id="rId20"/>
    <p:sldId id="314" r:id="rId21"/>
    <p:sldId id="315" r:id="rId22"/>
    <p:sldId id="317" r:id="rId23"/>
    <p:sldId id="316" r:id="rId24"/>
    <p:sldId id="266" r:id="rId25"/>
    <p:sldId id="318" r:id="rId26"/>
    <p:sldId id="301" r:id="rId27"/>
    <p:sldId id="287" r:id="rId28"/>
    <p:sldId id="320" r:id="rId29"/>
    <p:sldId id="269" r:id="rId30"/>
    <p:sldId id="303" r:id="rId31"/>
    <p:sldId id="319" r:id="rId32"/>
    <p:sldId id="288" r:id="rId33"/>
    <p:sldId id="267" r:id="rId34"/>
    <p:sldId id="290" r:id="rId35"/>
    <p:sldId id="289" r:id="rId36"/>
    <p:sldId id="268" r:id="rId37"/>
    <p:sldId id="291" r:id="rId38"/>
    <p:sldId id="304" r:id="rId39"/>
    <p:sldId id="292" r:id="rId40"/>
    <p:sldId id="293" r:id="rId41"/>
    <p:sldId id="273" r:id="rId42"/>
    <p:sldId id="294" r:id="rId43"/>
    <p:sldId id="295" r:id="rId44"/>
    <p:sldId id="296" r:id="rId45"/>
    <p:sldId id="274" r:id="rId46"/>
    <p:sldId id="275" r:id="rId47"/>
    <p:sldId id="298" r:id="rId48"/>
  </p:sldIdLst>
  <p:sldSz cx="9144000" cy="5143500" type="screen16x9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5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pos="3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C792EBA-1787-7428-DC3F-1F6078A687FE}" name="Marques Da Rocha José Miguel" initials="JM" userId="S::Rocha.Jose@deme-group.com::f1debe93-4054-43b1-99f3-9f9c0a4d456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4BACC6"/>
    <a:srgbClr val="FF0000"/>
    <a:srgbClr val="7F7F7F"/>
    <a:srgbClr val="10253F"/>
    <a:srgbClr val="CCCC00"/>
    <a:srgbClr val="4F81BD"/>
    <a:srgbClr val="9BB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>
        <p:guide orient="horz" pos="395"/>
        <p:guide pos="2880"/>
        <p:guide pos="3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9T13:57:44.151"/>
    </inkml:context>
    <inkml:brush xml:id="br0">
      <inkml:brushProperty name="width" value="0.05" units="cm"/>
      <inkml:brushProperty name="height" value="0.05" units="cm"/>
      <inkml:brushProperty name="color" value="#00FFFF"/>
    </inkml:brush>
  </inkml:definitions>
  <inkml:trace contextRef="#ctx0" brushRef="#br0">140 1 24575,'0'3'0,"-1"1"0,1-1 0,-1 0 0,0 0 0,0 1 0,-1-1 0,1 0 0,0 0 0,-1 0 0,0 0 0,0 0 0,0-1 0,0 1 0,0 0 0,-4 2 0,-46 39 0,21-19 0,28-22 24,0 1-1,0-1 0,1 1 1,-1 0-1,1-1 0,0 1 1,0 1-1,0-1 1,0 0-1,1 0 0,0 1 1,0-1-1,-1 7 0,1 61-887,1-54 36,1 2-5998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9T13:58:38.569"/>
    </inkml:context>
    <inkml:brush xml:id="br0">
      <inkml:brushProperty name="width" value="0.05" units="cm"/>
      <inkml:brushProperty name="height" value="0.05" units="cm"/>
      <inkml:brushProperty name="color" value="#00FFFF"/>
    </inkml:brush>
  </inkml:definitions>
  <inkml:trace contextRef="#ctx0" brushRef="#br0">0 0 24575,'3'0'0,"3"0"0,4 0 0,3 0 0,2 0 0,1 0 0,1 0 0,0 0 0,0 0 0,0 0 0,0 0 0,0 0 0,-1 0 0,1 0 0,-1 0 0,0 0 0,-2 0-8191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9T13:57:44.151"/>
    </inkml:context>
    <inkml:brush xml:id="br0">
      <inkml:brushProperty name="width" value="0.05" units="cm"/>
      <inkml:brushProperty name="height" value="0.05" units="cm"/>
      <inkml:brushProperty name="color" value="#00FFFF"/>
    </inkml:brush>
  </inkml:definitions>
  <inkml:trace contextRef="#ctx0" brushRef="#br0">140 1 24575,'0'3'0,"-1"1"0,1-1 0,-1 0 0,0 0 0,0 1 0,-1-1 0,1 0 0,0 0 0,-1 0 0,0 0 0,0 0 0,0-1 0,0 1 0,0 0 0,-4 2 0,-46 39 0,21-19 0,28-22 24,0 1-1,0-1 0,1 1 1,-1 0-1,1-1 0,0 1 1,0 1-1,0-1 1,0 0-1,1 0 0,0 1 1,0-1-1,-1 7 0,1 61-887,1-54 36,1 2-5998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9T13:57:44.152"/>
    </inkml:context>
    <inkml:brush xml:id="br0">
      <inkml:brushProperty name="width" value="0.05" units="cm"/>
      <inkml:brushProperty name="height" value="0.05" units="cm"/>
      <inkml:brushProperty name="color" value="#00FFFF"/>
    </inkml:brush>
  </inkml:definitions>
  <inkml:trace contextRef="#ctx0" brushRef="#br0">341 0 24575,'-4'0'0,"-5"0"0,-5 0 0,-3 0 0,-4 0 0,-2 0 0,0 0 0,-1 0 0,0 0 0,1 0 0,-1 0 0,1 0 0,0 0 0,0 0 0,0 0 0,0 0 0,4 0-8191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9T13:58:38.568"/>
    </inkml:context>
    <inkml:brush xml:id="br0">
      <inkml:brushProperty name="width" value="0.05" units="cm"/>
      <inkml:brushProperty name="height" value="0.05" units="cm"/>
      <inkml:brushProperty name="color" value="#00FFFF"/>
    </inkml:brush>
  </inkml:definitions>
  <inkml:trace contextRef="#ctx0" brushRef="#br0">0 1 24575,'1'2'0,"-1"0"0,0 1 0,1-1 0,0 1 0,0-1 0,-1 0 0,1 0 0,1 1 0,-1-1 0,0 0 0,0 0 0,1 0 0,-1 0 0,1 0 0,2 1 0,33 29 0,-14-14 0,-21-16 24,0 1-1,0-1 0,0 1 1,0 0-1,-1-1 0,1 1 1,-1 0-1,1 0 1,-1 0-1,0 0 0,0 0 1,-1 0-1,1 5 0,1 44-887,-3-39 36,1 2-5998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9T13:58:38.569"/>
    </inkml:context>
    <inkml:brush xml:id="br0">
      <inkml:brushProperty name="width" value="0.05" units="cm"/>
      <inkml:brushProperty name="height" value="0.05" units="cm"/>
      <inkml:brushProperty name="color" value="#00FFFF"/>
    </inkml:brush>
  </inkml:definitions>
  <inkml:trace contextRef="#ctx0" brushRef="#br0">0 0 24575,'3'0'0,"3"0"0,4 0 0,3 0 0,2 0 0,1 0 0,1 0 0,0 0 0,0 0 0,0 0 0,0 0 0,0 0 0,-1 0 0,1 0 0,-1 0 0,0 0 0,-2 0-8191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9T13:57:44.151"/>
    </inkml:context>
    <inkml:brush xml:id="br0">
      <inkml:brushProperty name="width" value="0.05" units="cm"/>
      <inkml:brushProperty name="height" value="0.05" units="cm"/>
      <inkml:brushProperty name="color" value="#00FFFF"/>
    </inkml:brush>
  </inkml:definitions>
  <inkml:trace contextRef="#ctx0" brushRef="#br0">140 1 24575,'0'3'0,"-1"1"0,1-1 0,-1 0 0,0 0 0,0 1 0,-1-1 0,1 0 0,0 0 0,-1 0 0,0 0 0,0 0 0,0-1 0,0 1 0,0 0 0,-4 2 0,-46 39 0,21-19 0,28-22 24,0 1-1,0-1 0,1 1 1,-1 0-1,1-1 0,0 1 1,0 1-1,0-1 1,0 0-1,1 0 0,0 1 1,0-1-1,-1 7 0,1 61-887,1-54 36,1 2-5998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9T13:57:44.152"/>
    </inkml:context>
    <inkml:brush xml:id="br0">
      <inkml:brushProperty name="width" value="0.05" units="cm"/>
      <inkml:brushProperty name="height" value="0.05" units="cm"/>
      <inkml:brushProperty name="color" value="#00FFFF"/>
    </inkml:brush>
  </inkml:definitions>
  <inkml:trace contextRef="#ctx0" brushRef="#br0">341 0 24575,'-4'0'0,"-5"0"0,-5 0 0,-3 0 0,-4 0 0,-2 0 0,0 0 0,-1 0 0,0 0 0,1 0 0,-1 0 0,1 0 0,0 0 0,0 0 0,0 0 0,0 0 0,4 0-8191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9T13:58:38.568"/>
    </inkml:context>
    <inkml:brush xml:id="br0">
      <inkml:brushProperty name="width" value="0.05" units="cm"/>
      <inkml:brushProperty name="height" value="0.05" units="cm"/>
      <inkml:brushProperty name="color" value="#00FFFF"/>
    </inkml:brush>
  </inkml:definitions>
  <inkml:trace contextRef="#ctx0" brushRef="#br0">0 1 24575,'1'2'0,"-1"0"0,0 1 0,1-1 0,0 1 0,0-1 0,-1 0 0,1 0 0,1 1 0,-1-1 0,0 0 0,0 0 0,1 0 0,-1 0 0,1 0 0,2 1 0,33 29 0,-14-14 0,-21-16 24,0 1-1,0-1 0,0 1 1,0 0-1,-1-1 0,1 1 1,-1 0-1,1 0 1,-1 0-1,0 0 0,0 0 1,-1 0-1,1 5 0,1 44-887,-3-39 36,1 2-5998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9T13:58:38.569"/>
    </inkml:context>
    <inkml:brush xml:id="br0">
      <inkml:brushProperty name="width" value="0.05" units="cm"/>
      <inkml:brushProperty name="height" value="0.05" units="cm"/>
      <inkml:brushProperty name="color" value="#00FFFF"/>
    </inkml:brush>
  </inkml:definitions>
  <inkml:trace contextRef="#ctx0" brushRef="#br0">0 0 24575,'3'0'0,"3"0"0,4 0 0,3 0 0,2 0 0,1 0 0,1 0 0,0 0 0,0 0 0,0 0 0,0 0 0,0 0 0,-1 0 0,1 0 0,-1 0 0,0 0 0,-2 0-8191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4T16:19:55.17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103 229 24575,'0'-3'0,"0"0"0,1 1 0,-1-1 0,1 1 0,0-1 0,0 1 0,0-1 0,0 1 0,0 0 0,0-1 0,1 1 0,-1 0 0,1 0 0,0 0 0,3-4 0,34-25 0,-25 22 0,-1-1 0,1 2 0,0-1 0,18-7 0,-3 10 0,-25 6 0,-1 0 0,0-1 0,0 1 0,0-1 0,0 1 0,0-1 0,0 0 0,0 0 0,0-1 0,0 1 0,0-1 0,0 1 0,-1-1 0,5-3 0,-8 5 0,1-1 0,-1 1 0,1 0 0,-1-1 0,1 1 0,-1 0 0,1-1 0,-1 1 0,1 0 0,-1-1 0,1 1 0,-1 0 0,0 0 0,1 0 0,-1 0 0,1 0 0,-1 0 0,0 0 0,1 0 0,-1 0 0,1 0 0,-2 0 0,-17-1 0,-7 1 0,1 1 0,-38-5 0,56 3 0,-1 0 0,1-1 0,-1 0 0,1 0 0,0-1 0,0 0 0,0 0 0,0 0 0,-8-6 0,7 4 64,0 1 0,0 0 0,0 0 0,-16-4 0,-19-9-1749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9T13:57:44.152"/>
    </inkml:context>
    <inkml:brush xml:id="br0">
      <inkml:brushProperty name="width" value="0.05" units="cm"/>
      <inkml:brushProperty name="height" value="0.05" units="cm"/>
      <inkml:brushProperty name="color" value="#00FFFF"/>
    </inkml:brush>
  </inkml:definitions>
  <inkml:trace contextRef="#ctx0" brushRef="#br0">341 0 24575,'-4'0'0,"-5"0"0,-5 0 0,-3 0 0,-4 0 0,-2 0 0,0 0 0,-1 0 0,0 0 0,1 0 0,-1 0 0,1 0 0,0 0 0,0 0 0,0 0 0,0 0 0,4 0-8191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4T16:20:01.63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263 1 24575,'-4'0'0,"1"0"0,0 1 0,0 0 0,-1 0 0,1 0 0,0 0 0,0 0 0,0 1 0,0-1 0,0 1 0,1 0 0,-1 0 0,0 0 0,1 0 0,-1 0 0,1 1 0,0-1 0,0 1 0,0-1 0,0 1 0,-2 3 0,1 0 0,-1 0 0,1 0 0,1 0 0,-1 0 0,1 1 0,0-1 0,1 1 0,-1-1 0,0 11 0,1 33 0,6 58 0,-8-117 0,0-1 0,0 1 0,-1 0 0,-1 0 0,0 0 0,0 1 0,0 0 0,-1 0 0,0 0 0,-9-8 0,7 9 34,-1 0 0,1 0 0,-1 1 0,-1 0 0,1 1 0,-15-6 0,-20-12-1637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9T13:57:44.151"/>
    </inkml:context>
    <inkml:brush xml:id="br0">
      <inkml:brushProperty name="width" value="0.05" units="cm"/>
      <inkml:brushProperty name="height" value="0.05" units="cm"/>
      <inkml:brushProperty name="color" value="#00FFFF"/>
    </inkml:brush>
  </inkml:definitions>
  <inkml:trace contextRef="#ctx0" brushRef="#br0">140 1 24575,'0'3'0,"-1"1"0,1-1 0,-1 0 0,0 0 0,0 1 0,-1-1 0,1 0 0,0 0 0,-1 0 0,0 0 0,0 0 0,0-1 0,0 1 0,0 0 0,-4 2 0,-46 39 0,21-19 0,28-22 24,0 1-1,0-1 0,1 1 1,-1 0-1,1-1 0,0 1 1,0 1-1,0-1 1,0 0-1,1 0 0,0 1 1,0-1-1,-1 7 0,1 61-887,1-54 36,1 2-5998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9T13:57:44.152"/>
    </inkml:context>
    <inkml:brush xml:id="br0">
      <inkml:brushProperty name="width" value="0.05" units="cm"/>
      <inkml:brushProperty name="height" value="0.05" units="cm"/>
      <inkml:brushProperty name="color" value="#00FFFF"/>
    </inkml:brush>
  </inkml:definitions>
  <inkml:trace contextRef="#ctx0" brushRef="#br0">341 0 24575,'-4'0'0,"-5"0"0,-5 0 0,-3 0 0,-4 0 0,-2 0 0,0 0 0,-1 0 0,0 0 0,1 0 0,-1 0 0,1 0 0,0 0 0,0 0 0,0 0 0,0 0 0,4 0-8191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9T13:57:44.151"/>
    </inkml:context>
    <inkml:brush xml:id="br0">
      <inkml:brushProperty name="width" value="0.05" units="cm"/>
      <inkml:brushProperty name="height" value="0.05" units="cm"/>
      <inkml:brushProperty name="color" value="#00FFFF"/>
    </inkml:brush>
  </inkml:definitions>
  <inkml:trace contextRef="#ctx0" brushRef="#br0">140 1 24575,'0'3'0,"-1"1"0,1-1 0,-1 0 0,0 0 0,0 1 0,-1-1 0,1 0 0,0 0 0,-1 0 0,0 0 0,0 0 0,0-1 0,0 1 0,0 0 0,-4 2 0,-46 39 0,21-19 0,28-22 24,0 1-1,0-1 0,1 1 1,-1 0-1,1-1 0,0 1 1,0 1-1,0-1 1,0 0-1,1 0 0,0 1 1,0-1-1,-1 7 0,1 61-887,1-54 36,1 2-5998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9T13:57:44.152"/>
    </inkml:context>
    <inkml:brush xml:id="br0">
      <inkml:brushProperty name="width" value="0.05" units="cm"/>
      <inkml:brushProperty name="height" value="0.05" units="cm"/>
      <inkml:brushProperty name="color" value="#00FFFF"/>
    </inkml:brush>
  </inkml:definitions>
  <inkml:trace contextRef="#ctx0" brushRef="#br0">341 0 24575,'-4'0'0,"-5"0"0,-5 0 0,-3 0 0,-4 0 0,-2 0 0,0 0 0,-1 0 0,0 0 0,1 0 0,-1 0 0,1 0 0,0 0 0,0 0 0,0 0 0,0 0 0,4 0-8191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9T13:57:44.151"/>
    </inkml:context>
    <inkml:brush xml:id="br0">
      <inkml:brushProperty name="width" value="0.05" units="cm"/>
      <inkml:brushProperty name="height" value="0.05" units="cm"/>
      <inkml:brushProperty name="color" value="#00FFFF"/>
    </inkml:brush>
  </inkml:definitions>
  <inkml:trace contextRef="#ctx0" brushRef="#br0">140 1 24575,'0'3'0,"-1"1"0,1-1 0,-1 0 0,0 0 0,0 1 0,-1-1 0,1 0 0,0 0 0,-1 0 0,0 0 0,0 0 0,0-1 0,0 1 0,0 0 0,-4 2 0,-46 39 0,21-19 0,28-22 24,0 1-1,0-1 0,1 1 1,-1 0-1,1-1 0,0 1 1,0 1-1,0-1 1,0 0-1,1 0 0,0 1 1,0-1-1,-1 7 0,1 61-887,1-54 36,1 2-5998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9T13:57:44.152"/>
    </inkml:context>
    <inkml:brush xml:id="br0">
      <inkml:brushProperty name="width" value="0.05" units="cm"/>
      <inkml:brushProperty name="height" value="0.05" units="cm"/>
      <inkml:brushProperty name="color" value="#00FFFF"/>
    </inkml:brush>
  </inkml:definitions>
  <inkml:trace contextRef="#ctx0" brushRef="#br0">341 0 24575,'-4'0'0,"-5"0"0,-5 0 0,-3 0 0,-4 0 0,-2 0 0,0 0 0,-1 0 0,0 0 0,1 0 0,-1 0 0,1 0 0,0 0 0,0 0 0,0 0 0,0 0 0,4 0-8191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9T13:58:38.568"/>
    </inkml:context>
    <inkml:brush xml:id="br0">
      <inkml:brushProperty name="width" value="0.05" units="cm"/>
      <inkml:brushProperty name="height" value="0.05" units="cm"/>
      <inkml:brushProperty name="color" value="#00FFFF"/>
    </inkml:brush>
  </inkml:definitions>
  <inkml:trace contextRef="#ctx0" brushRef="#br0">0 1 24575,'1'2'0,"-1"0"0,0 1 0,1-1 0,0 1 0,0-1 0,-1 0 0,1 0 0,1 1 0,-1-1 0,0 0 0,0 0 0,1 0 0,-1 0 0,1 0 0,2 1 0,33 29 0,-14-14 0,-21-16 24,0 1-1,0-1 0,0 1 1,0 0-1,-1-1 0,1 1 1,-1 0-1,1 0 1,-1 0-1,0 0 0,0 0 1,-1 0-1,1 5 0,1 44-887,-3-39 36,1 2-5998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146C74-C535-4CDA-AB3E-7F8C9547B75D}" type="datetimeFigureOut">
              <a:rPr lang="nl-NL" smtClean="0"/>
              <a:t>10-11-2025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56F0B-B10C-4CF7-8D7B-60E977B983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6295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large-scale test results were used to calibrate the strength and compressibility parameters in PLAXIS, applying the Hardening Soil Small-Strain model to simulate the rock mound behavior.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56F0B-B10C-4CF7-8D7B-60E977B98311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3095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D0589-88A3-4CD9-138A-6CEA45998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7D27D6-6D93-4B26-D828-9B3FAE5BA5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B5C579-8B2A-DC67-741D-06528A9489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B1291-DB58-C136-7FE2-F71C1F9554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56F0B-B10C-4CF7-8D7B-60E977B98311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627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E7827-463C-D554-7C1D-BA7F47F15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9D2B0B-1281-9BCD-3BE6-8003FCE368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F0E668-2A4F-2CEF-3B99-4563AEC5CB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65AEC3-FB3F-0E21-E975-C2F834362C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56F0B-B10C-4CF7-8D7B-60E977B98311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6185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56B3F-0A85-88F6-777A-A222FF4FC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0CD5C7-72A7-2DDC-3CA2-C71BF924B7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FE628C-A53E-A147-9FCE-A320AF24A6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8DE91-F192-463D-0EC0-1DD63ED718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56F0B-B10C-4CF7-8D7B-60E977B98311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25817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44439-7826-FF3C-D9CA-C58728931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775B41-42C7-9492-A7E2-38ABFA87A1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EF3519-4C31-955C-DE49-EA224F4714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3103CA-77E5-CA4C-893F-5A535189DA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56F0B-B10C-4CF7-8D7B-60E977B98311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5664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C43DA-F591-27EA-6907-D3129B171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142AB0-E504-379A-9382-E49725FB83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FAD9B0-21AB-C2B3-1F05-0F305E9EBB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D62F2F-E9F6-DF06-10CE-8203E7BE18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56F0B-B10C-4CF7-8D7B-60E977B98311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53303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4FDAF-A260-E6C7-730C-6A4313F34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0FFA98-0487-F589-1CA2-DE616DE1E7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2785C7-A095-0AA4-2747-F90745E797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3A6D7-E3B4-7829-C3F2-C27075C0B1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56F0B-B10C-4CF7-8D7B-60E977B98311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38755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90F05-792D-83A2-523A-083400C29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83C4CE-F569-282B-8FA1-983A7254CE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85D267-2361-58E7-D772-26BE58F19B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C5CDED-D699-4033-03D0-A0EABA115B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56F0B-B10C-4CF7-8D7B-60E977B98311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63665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AC3F1-1B1B-D1AB-B7B8-9AB35CE21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28053F-3108-A62D-AE94-F7BE98924D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64EE6A-8E5E-762F-5A11-6692A40593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A6EE13-9FC6-9CDE-6662-C15F4683A7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56F0B-B10C-4CF7-8D7B-60E977B98311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5133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7891C-3159-89CF-DD40-7A61F7608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E94623-3C83-53D3-C3DE-7A2F993D53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E1CC1C-0695-F8FC-6CE4-7C5BFE31A7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1F0BF-32FF-2927-C77E-F90711FF70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56F0B-B10C-4CF7-8D7B-60E977B98311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44795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251DA-5370-2139-6B2B-D2B550D56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00ED3C-8DE8-EE8B-7C59-294D66DEB5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E5D9B1-B718-215B-DD3A-14867F8459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3408BA-7AE7-4954-D69F-55E6D3582A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56F0B-B10C-4CF7-8D7B-60E977B98311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3361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56F0B-B10C-4CF7-8D7B-60E977B98311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49179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192AB-6746-FD11-2D2A-16E7D3B48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65C7DB-92B8-F1F2-C83C-8F4BE023F8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428D83-C0A3-EF25-E79D-02364FAFC6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7CB26-4E46-6C92-9931-DF54F12C2E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56F0B-B10C-4CF7-8D7B-60E977B98311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65285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08949-033B-DE1C-1DC5-7F62FDE61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AA2BBC-47E1-013F-BBAD-FEDB378551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11121E-1729-6848-07C1-3282D0A3AF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AC1D58-8285-2BB8-5678-CF7B430F54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56F0B-B10C-4CF7-8D7B-60E977B98311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13968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1BEEC-BD24-D5D8-FB4B-50E30AB08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69207B-CFE7-227D-B5C2-AA1BDF6BB6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A4B9B2-619C-EC19-60CF-794B24DA0F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578A9D-DC55-2DF0-6BDB-5E8AF67177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56F0B-B10C-4CF7-8D7B-60E977B98311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93427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73D9C-D9A8-0BE1-1596-1BBAFDDD4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6C3C98-01AA-ED2F-E53C-4EAB28A420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D8D5B5-8F5C-B2C2-8391-FC6004D557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3D9ED7-177A-86FB-DB26-633F3F3921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56F0B-B10C-4CF7-8D7B-60E977B98311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58044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13FE6-AB8E-8C4E-123C-50F9920C5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7A7B90-B6D9-1164-42EA-589C50B2FD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20E773-7748-4FE1-0D77-4CAD5EEBB3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713331-71F9-1C5C-C00B-D7C17C7D54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56F0B-B10C-4CF7-8D7B-60E977B98311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58913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EA2BE-F4F6-2CE3-7C61-E17F16742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DC339A-3EFB-5CF7-8B34-7ACB8A7553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2B0B87-08E5-10D2-6ADB-BAC7A7C1B8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81738-9938-6E21-4FF7-1CDB90B277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56F0B-B10C-4CF7-8D7B-60E977B98311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07908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B797C-8205-6608-0BA2-2EE782483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8A5085-415D-0A70-738F-3474EB70CA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1D2D1B-30CE-C1CA-3CFC-9A1B9B1CAD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A9E49-E2F6-6F7F-81AC-1B92029E8E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56F0B-B10C-4CF7-8D7B-60E977B98311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65487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6B9CB-42BB-567C-C122-A4E040522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FDDABF-4056-CDE7-860A-D8361EA717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C8ADA0-C57B-EDBE-58B0-E5C1B035AD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B8F291-67D7-9DED-ED3C-6251C09BF7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56F0B-B10C-4CF7-8D7B-60E977B98311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84588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533EF-7A4A-4CEB-7712-54814EA99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F8780A-02FB-682F-B260-412BDB61A5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59C0F2-7C02-96E7-FA78-E2586705DF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CCE228-E4B2-0405-057B-3F7B044C73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56F0B-B10C-4CF7-8D7B-60E977B98311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75757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6B015-553A-596B-6CAB-D17728030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5476A5-F198-6E4B-54B2-421F541E7C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46E63B-08C3-62EB-CD74-FB015BC980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02BA48-4D3D-A0E3-52BE-4FEE5DDE86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56F0B-B10C-4CF7-8D7B-60E977B98311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6333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A76E8-5F1B-7AC2-0C9F-B3A0AF749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8A815F-654E-6C45-0F45-F772A38CE7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875451-1262-75FD-4697-D48AD76746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DC421-B5DE-A710-742B-D464388734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56F0B-B10C-4CF7-8D7B-60E977B98311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26572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1969A-9779-100E-1666-846229266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5DED62-19D6-399F-3514-7AD73B4F73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AF6B80-980B-1505-692D-B3D1C6AA64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1A26BB-5178-1E16-1AD1-781DAC4B1E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56F0B-B10C-4CF7-8D7B-60E977B98311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05382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B2BD0-E45D-B4E7-D821-76CC8138F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002D2C-B90C-DBDF-FAF1-5B7DAAFC97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69642D-1B44-ECE8-251B-EAFF210221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5F11E7-55A5-5060-98B4-7E8F19D2B6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56F0B-B10C-4CF7-8D7B-60E977B98311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60745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FED6E-7192-0D6B-AEE9-A263566A0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522A47-0780-17FA-798E-3A6C3FDBA4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61BFA8-9B01-E87C-ED32-8AC4DDCEA5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484ED1-F933-0F99-41D2-499012E117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56F0B-B10C-4CF7-8D7B-60E977B98311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42041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788D6-852E-F71C-3CCB-0799E6AC2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BC5403-C703-D751-2ADC-EFCF80FCA8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64AC25-8BDD-3C5B-3228-99D9F656D6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7CF0D1-9623-4248-8B25-FC480438D9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56F0B-B10C-4CF7-8D7B-60E977B98311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18178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B87CB-918A-0AC0-2C03-4C7392AA5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E9FB87-77E9-B949-56D4-A4D251522E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4EB15C-F17C-F29D-0662-5387534E85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A3EA00-FD7F-9BD4-DD25-7243D70F5C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56F0B-B10C-4CF7-8D7B-60E977B98311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13516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4FA14-CA2E-E5F9-F081-94AEEB8EF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A66F21-46A0-EE89-E16F-AF30F3B11A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1A51C4-C28E-72E4-664A-B42F8A990C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A73A7-96D6-366E-D4B9-2821E2E8AC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56F0B-B10C-4CF7-8D7B-60E977B98311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74525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A8EF8-4A72-BE05-0695-228DBCEAE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26BE1D-E3D8-EC64-A63E-1069D7CB23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20BD19-FD0A-B587-EDCA-7D87CE22A2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880549-C283-B5AE-757B-C72A3959EA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56F0B-B10C-4CF7-8D7B-60E977B98311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62364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012941-39BE-623B-0AC5-32AE2479D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843C38-D657-9A66-4547-C8E083DA03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A02A09-2D33-A65B-2E2F-A4790441EB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062859-EB9C-5CBA-50E6-F22E96491D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56F0B-B10C-4CF7-8D7B-60E977B98311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157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B65DA-F47F-2F3F-D887-88B8B509D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698B06-2072-5772-CFF7-9DF8E52086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131A01-A849-9DD2-EB31-49799EE4E4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05C54A-A309-5139-70FC-2C0F3B4B1C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56F0B-B10C-4CF7-8D7B-60E977B98311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8822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F0797-A71A-9E4D-A482-D31F50F26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E40D8F-A04E-D776-2D3D-C60127F22F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7C1207-A59F-C94E-EF98-66B1E7FFB8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B4ECE-56D1-43AF-921D-E4933785B4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56F0B-B10C-4CF7-8D7B-60E977B98311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7825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DFBA6-F275-26FB-F43B-FA584C25B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039241-FF76-7898-B09A-A395633338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DCCE8A-2161-2670-62B0-05374B5EF3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7BD32F-5B5F-C55E-F1B3-20ACD13CEF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56F0B-B10C-4CF7-8D7B-60E977B98311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9815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8938F-946F-6F30-0C86-249A1945C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AB832B-80A3-BB0C-4947-0814E5DAD0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A0B6F4-1DC1-BF15-1ED7-F25197E336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0DBBA-9A02-A19C-C200-02836A4FFA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56F0B-B10C-4CF7-8D7B-60E977B98311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358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D8D76-5DF0-9E58-81BB-2BE899A01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3DF531-7D33-BA7D-54EC-29F9C1DEF4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127123-FAC1-4A2F-5565-9E2A5F8158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991913-82BD-3E7B-D076-36591D476C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56F0B-B10C-4CF7-8D7B-60E977B98311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9188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8FF47-F9ED-1C44-375A-26101CA6B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5194B1-134D-FF98-B193-1A6434B32D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0404B1-E907-D8F6-D7EE-31C2D65826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F7C50-53B6-19E8-3E5C-C355AF79DC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56F0B-B10C-4CF7-8D7B-60E977B98311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7420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A66B7-7A09-4FFB-874B-2F8E4916F742}" type="datetimeFigureOut">
              <a:rPr lang="nl-NL" smtClean="0"/>
              <a:t>10-11-2025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7AFED-769A-4334-8DC9-BF127A010B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9489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A66B7-7A09-4FFB-874B-2F8E4916F742}" type="datetimeFigureOut">
              <a:rPr lang="nl-NL" smtClean="0"/>
              <a:t>10-11-2025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7AFED-769A-4334-8DC9-BF127A010B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8220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A66B7-7A09-4FFB-874B-2F8E4916F742}" type="datetimeFigureOut">
              <a:rPr lang="nl-NL" smtClean="0"/>
              <a:t>10-11-2025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7AFED-769A-4334-8DC9-BF127A010B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8221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A66B7-7A09-4FFB-874B-2F8E4916F742}" type="datetimeFigureOut">
              <a:rPr lang="nl-NL" smtClean="0"/>
              <a:t>10-11-2025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7AFED-769A-4334-8DC9-BF127A010B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8796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A66B7-7A09-4FFB-874B-2F8E4916F742}" type="datetimeFigureOut">
              <a:rPr lang="nl-NL" smtClean="0"/>
              <a:t>10-11-2025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7AFED-769A-4334-8DC9-BF127A010B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9795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A66B7-7A09-4FFB-874B-2F8E4916F742}" type="datetimeFigureOut">
              <a:rPr lang="nl-NL" smtClean="0"/>
              <a:t>10-11-2025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7AFED-769A-4334-8DC9-BF127A010B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0959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A66B7-7A09-4FFB-874B-2F8E4916F742}" type="datetimeFigureOut">
              <a:rPr lang="nl-NL" smtClean="0"/>
              <a:t>10-11-2025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7AFED-769A-4334-8DC9-BF127A010B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7935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A66B7-7A09-4FFB-874B-2F8E4916F742}" type="datetimeFigureOut">
              <a:rPr lang="nl-NL" smtClean="0"/>
              <a:t>10-11-2025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7AFED-769A-4334-8DC9-BF127A010B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0103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A66B7-7A09-4FFB-874B-2F8E4916F742}" type="datetimeFigureOut">
              <a:rPr lang="nl-NL" smtClean="0"/>
              <a:t>10-11-2025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7AFED-769A-4334-8DC9-BF127A010B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3847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A66B7-7A09-4FFB-874B-2F8E4916F742}" type="datetimeFigureOut">
              <a:rPr lang="nl-NL" smtClean="0"/>
              <a:t>10-11-2025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7AFED-769A-4334-8DC9-BF127A010B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0819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A66B7-7A09-4FFB-874B-2F8E4916F742}" type="datetimeFigureOut">
              <a:rPr lang="nl-NL" smtClean="0"/>
              <a:t>10-11-2025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7AFED-769A-4334-8DC9-BF127A010B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0845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A66B7-7A09-4FFB-874B-2F8E4916F742}" type="datetimeFigureOut">
              <a:rPr lang="nl-NL" smtClean="0"/>
              <a:t>10-11-2025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7AFED-769A-4334-8DC9-BF127A010B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44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19.png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20.png"/><Relationship Id="rId4" Type="http://schemas.openxmlformats.org/officeDocument/2006/relationships/image" Target="../media/image20.png"/><Relationship Id="rId9" Type="http://schemas.openxmlformats.org/officeDocument/2006/relationships/customXml" Target="../ink/ink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customXml" Target="../ink/ink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customXml" Target="../ink/ink5.xml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customXml" Target="../ink/ink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openxmlformats.org/officeDocument/2006/relationships/customXml" Target="../ink/ink7.xml"/><Relationship Id="rId12" Type="http://schemas.openxmlformats.org/officeDocument/2006/relationships/image" Target="../media/image27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6" Type="http://schemas.openxmlformats.org/officeDocument/2006/relationships/customXml" Target="../ink/ink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customXml" Target="../ink/ink8.xml"/><Relationship Id="rId14" Type="http://schemas.openxmlformats.org/officeDocument/2006/relationships/customXml" Target="../ink/ink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openxmlformats.org/officeDocument/2006/relationships/customXml" Target="../ink/ink11.xml"/><Relationship Id="rId12" Type="http://schemas.openxmlformats.org/officeDocument/2006/relationships/image" Target="../media/image27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6" Type="http://schemas.openxmlformats.org/officeDocument/2006/relationships/customXml" Target="../ink/ink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1.png"/><Relationship Id="rId4" Type="http://schemas.openxmlformats.org/officeDocument/2006/relationships/image" Target="../media/image20.png"/><Relationship Id="rId9" Type="http://schemas.openxmlformats.org/officeDocument/2006/relationships/customXml" Target="../ink/ink12.xml"/><Relationship Id="rId14" Type="http://schemas.openxmlformats.org/officeDocument/2006/relationships/customXml" Target="../ink/ink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openxmlformats.org/officeDocument/2006/relationships/customXml" Target="../ink/ink15.xml"/><Relationship Id="rId12" Type="http://schemas.openxmlformats.org/officeDocument/2006/relationships/image" Target="../media/image27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6" Type="http://schemas.openxmlformats.org/officeDocument/2006/relationships/customXml" Target="../ink/ink18.xml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1.png"/><Relationship Id="rId4" Type="http://schemas.openxmlformats.org/officeDocument/2006/relationships/image" Target="../media/image20.png"/><Relationship Id="rId9" Type="http://schemas.openxmlformats.org/officeDocument/2006/relationships/customXml" Target="../ink/ink16.xml"/><Relationship Id="rId14" Type="http://schemas.openxmlformats.org/officeDocument/2006/relationships/customXml" Target="../ink/ink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.xml"/><Relationship Id="rId3" Type="http://schemas.openxmlformats.org/officeDocument/2006/relationships/image" Target="../media/image50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9.xml"/><Relationship Id="rId5" Type="http://schemas.openxmlformats.org/officeDocument/2006/relationships/image" Target="../media/image52.png"/><Relationship Id="rId10" Type="http://schemas.openxmlformats.org/officeDocument/2006/relationships/image" Target="../media/image49.png"/><Relationship Id="rId4" Type="http://schemas.openxmlformats.org/officeDocument/2006/relationships/image" Target="../media/image51.png"/><Relationship Id="rId9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e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sv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7">
            <a:extLst>
              <a:ext uri="{FF2B5EF4-FFF2-40B4-BE49-F238E27FC236}">
                <a16:creationId xmlns:a16="http://schemas.microsoft.com/office/drawing/2014/main" id="{711BF361-EA43-1178-8F94-29362086F8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r="-402" b="27653"/>
          <a:stretch>
            <a:fillRect/>
          </a:stretch>
        </p:blipFill>
        <p:spPr>
          <a:xfrm>
            <a:off x="0" y="310396"/>
            <a:ext cx="9180512" cy="419013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4399" y="915566"/>
            <a:ext cx="7715200" cy="1152128"/>
          </a:xfrm>
        </p:spPr>
        <p:txBody>
          <a:bodyPr>
            <a:normAutofit fontScale="90000"/>
          </a:bodyPr>
          <a:lstStyle/>
          <a:p>
            <a:r>
              <a:rPr lang="en-US" b="1" cap="all" dirty="0"/>
              <a:t>Key design lessons learned of Princess Elisabeth Island</a:t>
            </a:r>
            <a:r>
              <a:rPr lang="en-US" dirty="0"/>
              <a:t> 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9600" y="2198"/>
            <a:ext cx="824400" cy="942206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C3EA0EE-11F5-EF7A-21D2-282A5385EC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500534"/>
            <a:ext cx="1009061" cy="362537"/>
          </a:xfrm>
          <a:prstGeom prst="rect">
            <a:avLst/>
          </a:prstGeom>
        </p:spPr>
      </p:pic>
      <p:pic>
        <p:nvPicPr>
          <p:cNvPr id="6" name="Afbeelding 4">
            <a:extLst>
              <a:ext uri="{FF2B5EF4-FFF2-40B4-BE49-F238E27FC236}">
                <a16:creationId xmlns:a16="http://schemas.microsoft.com/office/drawing/2014/main" id="{D314A07B-C5C2-24C4-D219-4EC2FD89E0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596460"/>
            <a:ext cx="648072" cy="248860"/>
          </a:xfrm>
          <a:prstGeom prst="rect">
            <a:avLst/>
          </a:prstGeom>
        </p:spPr>
      </p:pic>
      <p:pic>
        <p:nvPicPr>
          <p:cNvPr id="7" name="Afbeelding 7">
            <a:extLst>
              <a:ext uri="{FF2B5EF4-FFF2-40B4-BE49-F238E27FC236}">
                <a16:creationId xmlns:a16="http://schemas.microsoft.com/office/drawing/2014/main" id="{4F7A8968-2FCC-12FC-5D3F-B65F771B94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500534"/>
            <a:ext cx="465685" cy="4407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C67E59-9779-7EA1-FBB9-E7A1B5875011}"/>
              </a:ext>
            </a:extLst>
          </p:cNvPr>
          <p:cNvSpPr txBox="1"/>
          <p:nvPr/>
        </p:nvSpPr>
        <p:spPr>
          <a:xfrm>
            <a:off x="307096" y="4025277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Reza Shahbazi</a:t>
            </a:r>
          </a:p>
          <a:p>
            <a:r>
              <a:rPr lang="en-US" sz="1400" dirty="0">
                <a:solidFill>
                  <a:schemeClr val="bg1"/>
                </a:solidFill>
              </a:rPr>
              <a:t>José Rocha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F38B7E-3568-00A1-053F-716AADF0E36B}"/>
              </a:ext>
            </a:extLst>
          </p:cNvPr>
          <p:cNvSpPr txBox="1"/>
          <p:nvPr/>
        </p:nvSpPr>
        <p:spPr>
          <a:xfrm>
            <a:off x="7561574" y="4025277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>
              <a:solidFill>
                <a:schemeClr val="bg1"/>
              </a:solidFill>
            </a:endParaRPr>
          </a:p>
          <a:p>
            <a:pPr algn="ctr"/>
            <a:r>
              <a:rPr lang="en-US" sz="1400">
                <a:solidFill>
                  <a:schemeClr val="bg1"/>
                </a:solidFill>
              </a:rPr>
              <a:t>11/11/2025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005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22406-E588-6012-4EF5-CC20A870F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4CE83-4D8D-BE2D-36D8-4062E49D9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</p:spPr>
        <p:txBody>
          <a:bodyPr>
            <a:noAutofit/>
          </a:bodyPr>
          <a:lstStyle/>
          <a:p>
            <a:pPr algn="l"/>
            <a:r>
              <a:rPr lang="en-GB" sz="2400" dirty="0">
                <a:ln w="0"/>
              </a:rPr>
              <a:t>1- STABILITY</a:t>
            </a:r>
            <a:r>
              <a:rPr lang="en-GB" sz="32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GB" sz="2400" dirty="0">
                <a:ln w="0"/>
              </a:rPr>
              <a:t>IN EXTREME OFFSHORE ENVIRONMENT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55BA585-4706-5060-82C6-B5A700981DD7}"/>
              </a:ext>
            </a:extLst>
          </p:cNvPr>
          <p:cNvSpPr/>
          <p:nvPr/>
        </p:nvSpPr>
        <p:spPr>
          <a:xfrm>
            <a:off x="1270333" y="2076024"/>
            <a:ext cx="3117850" cy="793750"/>
          </a:xfrm>
          <a:custGeom>
            <a:avLst/>
            <a:gdLst>
              <a:gd name="connsiteX0" fmla="*/ 0 w 3117850"/>
              <a:gd name="connsiteY0" fmla="*/ 355600 h 793750"/>
              <a:gd name="connsiteX1" fmla="*/ 273050 w 3117850"/>
              <a:gd name="connsiteY1" fmla="*/ 361950 h 793750"/>
              <a:gd name="connsiteX2" fmla="*/ 400050 w 3117850"/>
              <a:gd name="connsiteY2" fmla="*/ 361950 h 793750"/>
              <a:gd name="connsiteX3" fmla="*/ 539750 w 3117850"/>
              <a:gd name="connsiteY3" fmla="*/ 298450 h 793750"/>
              <a:gd name="connsiteX4" fmla="*/ 704850 w 3117850"/>
              <a:gd name="connsiteY4" fmla="*/ 190500 h 793750"/>
              <a:gd name="connsiteX5" fmla="*/ 825500 w 3117850"/>
              <a:gd name="connsiteY5" fmla="*/ 82550 h 793750"/>
              <a:gd name="connsiteX6" fmla="*/ 914400 w 3117850"/>
              <a:gd name="connsiteY6" fmla="*/ 50800 h 793750"/>
              <a:gd name="connsiteX7" fmla="*/ 977900 w 3117850"/>
              <a:gd name="connsiteY7" fmla="*/ 50800 h 793750"/>
              <a:gd name="connsiteX8" fmla="*/ 1041400 w 3117850"/>
              <a:gd name="connsiteY8" fmla="*/ 69850 h 793750"/>
              <a:gd name="connsiteX9" fmla="*/ 1130300 w 3117850"/>
              <a:gd name="connsiteY9" fmla="*/ 152400 h 793750"/>
              <a:gd name="connsiteX10" fmla="*/ 1231900 w 3117850"/>
              <a:gd name="connsiteY10" fmla="*/ 228600 h 793750"/>
              <a:gd name="connsiteX11" fmla="*/ 1289050 w 3117850"/>
              <a:gd name="connsiteY11" fmla="*/ 279400 h 793750"/>
              <a:gd name="connsiteX12" fmla="*/ 1397000 w 3117850"/>
              <a:gd name="connsiteY12" fmla="*/ 330200 h 793750"/>
              <a:gd name="connsiteX13" fmla="*/ 1524000 w 3117850"/>
              <a:gd name="connsiteY13" fmla="*/ 355600 h 793750"/>
              <a:gd name="connsiteX14" fmla="*/ 1758950 w 3117850"/>
              <a:gd name="connsiteY14" fmla="*/ 361950 h 793750"/>
              <a:gd name="connsiteX15" fmla="*/ 1885950 w 3117850"/>
              <a:gd name="connsiteY15" fmla="*/ 342900 h 793750"/>
              <a:gd name="connsiteX16" fmla="*/ 1968500 w 3117850"/>
              <a:gd name="connsiteY16" fmla="*/ 292100 h 793750"/>
              <a:gd name="connsiteX17" fmla="*/ 2025650 w 3117850"/>
              <a:gd name="connsiteY17" fmla="*/ 222250 h 793750"/>
              <a:gd name="connsiteX18" fmla="*/ 2178050 w 3117850"/>
              <a:gd name="connsiteY18" fmla="*/ 50800 h 793750"/>
              <a:gd name="connsiteX19" fmla="*/ 2235200 w 3117850"/>
              <a:gd name="connsiteY19" fmla="*/ 6350 h 793750"/>
              <a:gd name="connsiteX20" fmla="*/ 2298700 w 3117850"/>
              <a:gd name="connsiteY20" fmla="*/ 0 h 793750"/>
              <a:gd name="connsiteX21" fmla="*/ 2362200 w 3117850"/>
              <a:gd name="connsiteY21" fmla="*/ 19050 h 793750"/>
              <a:gd name="connsiteX22" fmla="*/ 2444750 w 3117850"/>
              <a:gd name="connsiteY22" fmla="*/ 82550 h 793750"/>
              <a:gd name="connsiteX23" fmla="*/ 2546350 w 3117850"/>
              <a:gd name="connsiteY23" fmla="*/ 203200 h 793750"/>
              <a:gd name="connsiteX24" fmla="*/ 2673350 w 3117850"/>
              <a:gd name="connsiteY24" fmla="*/ 317500 h 793750"/>
              <a:gd name="connsiteX25" fmla="*/ 2768600 w 3117850"/>
              <a:gd name="connsiteY25" fmla="*/ 342900 h 793750"/>
              <a:gd name="connsiteX26" fmla="*/ 2838450 w 3117850"/>
              <a:gd name="connsiteY26" fmla="*/ 368300 h 793750"/>
              <a:gd name="connsiteX27" fmla="*/ 2965450 w 3117850"/>
              <a:gd name="connsiteY27" fmla="*/ 368300 h 793750"/>
              <a:gd name="connsiteX28" fmla="*/ 3048000 w 3117850"/>
              <a:gd name="connsiteY28" fmla="*/ 374650 h 793750"/>
              <a:gd name="connsiteX29" fmla="*/ 3105150 w 3117850"/>
              <a:gd name="connsiteY29" fmla="*/ 368300 h 793750"/>
              <a:gd name="connsiteX30" fmla="*/ 3117850 w 3117850"/>
              <a:gd name="connsiteY30" fmla="*/ 368300 h 793750"/>
              <a:gd name="connsiteX31" fmla="*/ 3117850 w 3117850"/>
              <a:gd name="connsiteY31" fmla="*/ 793750 h 793750"/>
              <a:gd name="connsiteX32" fmla="*/ 12700 w 3117850"/>
              <a:gd name="connsiteY32" fmla="*/ 793750 h 793750"/>
              <a:gd name="connsiteX33" fmla="*/ 0 w 3117850"/>
              <a:gd name="connsiteY33" fmla="*/ 355600 h 79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117850" h="793750">
                <a:moveTo>
                  <a:pt x="0" y="355600"/>
                </a:moveTo>
                <a:lnTo>
                  <a:pt x="273050" y="361950"/>
                </a:lnTo>
                <a:lnTo>
                  <a:pt x="400050" y="361950"/>
                </a:lnTo>
                <a:lnTo>
                  <a:pt x="539750" y="298450"/>
                </a:lnTo>
                <a:lnTo>
                  <a:pt x="704850" y="190500"/>
                </a:lnTo>
                <a:lnTo>
                  <a:pt x="825500" y="82550"/>
                </a:lnTo>
                <a:lnTo>
                  <a:pt x="914400" y="50800"/>
                </a:lnTo>
                <a:lnTo>
                  <a:pt x="977900" y="50800"/>
                </a:lnTo>
                <a:lnTo>
                  <a:pt x="1041400" y="69850"/>
                </a:lnTo>
                <a:lnTo>
                  <a:pt x="1130300" y="152400"/>
                </a:lnTo>
                <a:lnTo>
                  <a:pt x="1231900" y="228600"/>
                </a:lnTo>
                <a:lnTo>
                  <a:pt x="1289050" y="279400"/>
                </a:lnTo>
                <a:lnTo>
                  <a:pt x="1397000" y="330200"/>
                </a:lnTo>
                <a:lnTo>
                  <a:pt x="1524000" y="355600"/>
                </a:lnTo>
                <a:lnTo>
                  <a:pt x="1758950" y="361950"/>
                </a:lnTo>
                <a:lnTo>
                  <a:pt x="1885950" y="342900"/>
                </a:lnTo>
                <a:lnTo>
                  <a:pt x="1968500" y="292100"/>
                </a:lnTo>
                <a:lnTo>
                  <a:pt x="2025650" y="222250"/>
                </a:lnTo>
                <a:lnTo>
                  <a:pt x="2178050" y="50800"/>
                </a:lnTo>
                <a:lnTo>
                  <a:pt x="2235200" y="6350"/>
                </a:lnTo>
                <a:lnTo>
                  <a:pt x="2298700" y="0"/>
                </a:lnTo>
                <a:lnTo>
                  <a:pt x="2362200" y="19050"/>
                </a:lnTo>
                <a:lnTo>
                  <a:pt x="2444750" y="82550"/>
                </a:lnTo>
                <a:lnTo>
                  <a:pt x="2546350" y="203200"/>
                </a:lnTo>
                <a:lnTo>
                  <a:pt x="2673350" y="317500"/>
                </a:lnTo>
                <a:lnTo>
                  <a:pt x="2768600" y="342900"/>
                </a:lnTo>
                <a:lnTo>
                  <a:pt x="2838450" y="368300"/>
                </a:lnTo>
                <a:lnTo>
                  <a:pt x="2965450" y="368300"/>
                </a:lnTo>
                <a:lnTo>
                  <a:pt x="3048000" y="374650"/>
                </a:lnTo>
                <a:lnTo>
                  <a:pt x="3105150" y="368300"/>
                </a:lnTo>
                <a:lnTo>
                  <a:pt x="3117850" y="368300"/>
                </a:lnTo>
                <a:lnTo>
                  <a:pt x="3117850" y="793750"/>
                </a:lnTo>
                <a:lnTo>
                  <a:pt x="12700" y="793750"/>
                </a:lnTo>
                <a:cubicBezTo>
                  <a:pt x="14817" y="651933"/>
                  <a:pt x="16933" y="510117"/>
                  <a:pt x="0" y="35560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  <a:p>
            <a:pPr algn="ctr"/>
            <a:endParaRPr lang="en-GB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9518CBF-E60D-5CB5-A177-01F490E2E9EA}"/>
              </a:ext>
            </a:extLst>
          </p:cNvPr>
          <p:cNvCxnSpPr>
            <a:cxnSpLocks/>
          </p:cNvCxnSpPr>
          <p:nvPr/>
        </p:nvCxnSpPr>
        <p:spPr>
          <a:xfrm flipH="1">
            <a:off x="1270333" y="2256044"/>
            <a:ext cx="2928466" cy="0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E7C0DD8-8E20-FD23-9E17-34ABD147AB9E}"/>
              </a:ext>
            </a:extLst>
          </p:cNvPr>
          <p:cNvSpPr txBox="1"/>
          <p:nvPr/>
        </p:nvSpPr>
        <p:spPr>
          <a:xfrm>
            <a:off x="1186291" y="2004016"/>
            <a:ext cx="8363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rgbClr val="00B0F0"/>
                </a:solidFill>
              </a:rPr>
              <a:t>(still) SWL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C049BFC-E098-6243-175D-0B824A7E1C7D}"/>
              </a:ext>
            </a:extLst>
          </p:cNvPr>
          <p:cNvSpPr/>
          <p:nvPr/>
        </p:nvSpPr>
        <p:spPr>
          <a:xfrm>
            <a:off x="1270333" y="2869774"/>
            <a:ext cx="3117847" cy="6233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>
                <a:solidFill>
                  <a:schemeClr val="tx1"/>
                </a:solidFill>
              </a:rPr>
              <a:t>seabed</a:t>
            </a:r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9F72FEE-0FC0-6116-648B-F4ABEBF21606}"/>
              </a:ext>
            </a:extLst>
          </p:cNvPr>
          <p:cNvCxnSpPr/>
          <p:nvPr/>
        </p:nvCxnSpPr>
        <p:spPr>
          <a:xfrm>
            <a:off x="2191065" y="1835439"/>
            <a:ext cx="138645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EA7FA0A-A93D-3B01-F86B-E14EA6FEF63F}"/>
              </a:ext>
            </a:extLst>
          </p:cNvPr>
          <p:cNvSpPr txBox="1"/>
          <p:nvPr/>
        </p:nvSpPr>
        <p:spPr>
          <a:xfrm>
            <a:off x="2701576" y="1597358"/>
            <a:ext cx="5492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/>
              <a:t>Lw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A41C14C-F17A-13F4-3853-B4D0F35EFC94}"/>
              </a:ext>
            </a:extLst>
          </p:cNvPr>
          <p:cNvSpPr/>
          <p:nvPr/>
        </p:nvSpPr>
        <p:spPr>
          <a:xfrm>
            <a:off x="3334703" y="2869037"/>
            <a:ext cx="291299" cy="100547"/>
          </a:xfrm>
          <a:custGeom>
            <a:avLst/>
            <a:gdLst>
              <a:gd name="connsiteX0" fmla="*/ 0 w 304800"/>
              <a:gd name="connsiteY0" fmla="*/ 0 h 44450"/>
              <a:gd name="connsiteX1" fmla="*/ 76200 w 304800"/>
              <a:gd name="connsiteY1" fmla="*/ 25400 h 44450"/>
              <a:gd name="connsiteX2" fmla="*/ 152400 w 304800"/>
              <a:gd name="connsiteY2" fmla="*/ 44450 h 44450"/>
              <a:gd name="connsiteX3" fmla="*/ 254000 w 304800"/>
              <a:gd name="connsiteY3" fmla="*/ 31750 h 44450"/>
              <a:gd name="connsiteX4" fmla="*/ 304800 w 304800"/>
              <a:gd name="connsiteY4" fmla="*/ 0 h 44450"/>
              <a:gd name="connsiteX5" fmla="*/ 0 w 304800"/>
              <a:gd name="connsiteY5" fmla="*/ 0 h 4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00" h="44450">
                <a:moveTo>
                  <a:pt x="0" y="0"/>
                </a:moveTo>
                <a:lnTo>
                  <a:pt x="76200" y="25400"/>
                </a:lnTo>
                <a:lnTo>
                  <a:pt x="152400" y="44450"/>
                </a:lnTo>
                <a:lnTo>
                  <a:pt x="254000" y="3175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D1BD4D7D-4605-2D46-5503-9EC8FACF20C6}"/>
              </a:ext>
            </a:extLst>
          </p:cNvPr>
          <p:cNvSpPr/>
          <p:nvPr/>
        </p:nvSpPr>
        <p:spPr>
          <a:xfrm>
            <a:off x="1966550" y="2867094"/>
            <a:ext cx="312725" cy="107165"/>
          </a:xfrm>
          <a:custGeom>
            <a:avLst/>
            <a:gdLst>
              <a:gd name="connsiteX0" fmla="*/ 0 w 304800"/>
              <a:gd name="connsiteY0" fmla="*/ 0 h 44450"/>
              <a:gd name="connsiteX1" fmla="*/ 76200 w 304800"/>
              <a:gd name="connsiteY1" fmla="*/ 25400 h 44450"/>
              <a:gd name="connsiteX2" fmla="*/ 152400 w 304800"/>
              <a:gd name="connsiteY2" fmla="*/ 44450 h 44450"/>
              <a:gd name="connsiteX3" fmla="*/ 254000 w 304800"/>
              <a:gd name="connsiteY3" fmla="*/ 31750 h 44450"/>
              <a:gd name="connsiteX4" fmla="*/ 304800 w 304800"/>
              <a:gd name="connsiteY4" fmla="*/ 0 h 44450"/>
              <a:gd name="connsiteX5" fmla="*/ 0 w 304800"/>
              <a:gd name="connsiteY5" fmla="*/ 0 h 4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00" h="44450">
                <a:moveTo>
                  <a:pt x="0" y="0"/>
                </a:moveTo>
                <a:lnTo>
                  <a:pt x="76200" y="25400"/>
                </a:lnTo>
                <a:lnTo>
                  <a:pt x="152400" y="44450"/>
                </a:lnTo>
                <a:lnTo>
                  <a:pt x="254000" y="3175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322D39D-48DB-E8FB-ACB4-AEAC62A0388B}"/>
              </a:ext>
            </a:extLst>
          </p:cNvPr>
          <p:cNvCxnSpPr/>
          <p:nvPr/>
        </p:nvCxnSpPr>
        <p:spPr>
          <a:xfrm>
            <a:off x="2002820" y="2269118"/>
            <a:ext cx="0" cy="61105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43A59C8F-23A2-9CC0-7B28-4C69C7E8FD8D}"/>
              </a:ext>
            </a:extLst>
          </p:cNvPr>
          <p:cNvSpPr txBox="1"/>
          <p:nvPr/>
        </p:nvSpPr>
        <p:spPr>
          <a:xfrm>
            <a:off x="1516319" y="2461760"/>
            <a:ext cx="5751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Lw/2 &gt;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6F8109AB-F90F-B9E0-C845-4D304BED9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82456" y1="54000" x2="82456" y2="54000"/>
                        <a14:foregroundMark x1="77193" y1="28000" x2="77193" y2="2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2670" y="2175835"/>
            <a:ext cx="312725" cy="27432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20364C0-0264-575D-C631-BECE6BF47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82456" y1="54000" x2="82456" y2="54000"/>
                        <a14:foregroundMark x1="77193" y1="28000" x2="77193" y2="2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4790" y="2492740"/>
            <a:ext cx="208483" cy="18288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1EEF1C2-C61E-6E05-383C-529DBF113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82456" y1="54000" x2="82456" y2="54000"/>
                        <a14:foregroundMark x1="77193" y1="28000" x2="77193" y2="2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3141" y="2728634"/>
            <a:ext cx="156363" cy="13716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5C45166-6BEF-E6B9-2B4B-B568A35CE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82456" y1="54000" x2="82456" y2="54000"/>
                        <a14:foregroundMark x1="77193" y1="28000" x2="77193" y2="2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6073" y="2183615"/>
            <a:ext cx="312725" cy="27432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3F0AC75-07D0-9B00-5607-5AD9ACD50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82456" y1="54000" x2="82456" y2="54000"/>
                        <a14:foregroundMark x1="77193" y1="28000" x2="77193" y2="2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8193" y="2500520"/>
            <a:ext cx="208483" cy="18288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CF96E3B-7916-FD48-3808-46A29B424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82456" y1="54000" x2="82456" y2="54000"/>
                        <a14:foregroundMark x1="77193" y1="28000" x2="77193" y2="2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6544" y="2736414"/>
            <a:ext cx="156363" cy="13716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4C710688-DC90-EDCF-BD47-CAFF169E7DDF}"/>
              </a:ext>
            </a:extLst>
          </p:cNvPr>
          <p:cNvSpPr txBox="1"/>
          <p:nvPr/>
        </p:nvSpPr>
        <p:spPr>
          <a:xfrm>
            <a:off x="2679881" y="2423636"/>
            <a:ext cx="635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rgbClr val="C00000"/>
                </a:solidFill>
              </a:rPr>
              <a:t>trough</a:t>
            </a:r>
            <a:endParaRPr lang="en-GB" sz="1000" b="1">
              <a:solidFill>
                <a:srgbClr val="C00000"/>
              </a:solidFill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1C24D3B5-E6E8-7575-2A90-F26DF202BF77}"/>
              </a:ext>
            </a:extLst>
          </p:cNvPr>
          <p:cNvSpPr/>
          <p:nvPr/>
        </p:nvSpPr>
        <p:spPr>
          <a:xfrm>
            <a:off x="2908552" y="2412389"/>
            <a:ext cx="57225" cy="5787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A6A618D-1D62-7932-E0DD-37015FB0AFCE}"/>
              </a:ext>
            </a:extLst>
          </p:cNvPr>
          <p:cNvSpPr txBox="1"/>
          <p:nvPr/>
        </p:nvSpPr>
        <p:spPr>
          <a:xfrm>
            <a:off x="3518869" y="1860206"/>
            <a:ext cx="589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rgbClr val="7030A0"/>
                </a:solidFill>
              </a:rPr>
              <a:t>crest</a:t>
            </a:r>
            <a:endParaRPr lang="en-GB" sz="1000" b="1">
              <a:solidFill>
                <a:srgbClr val="7030A0"/>
              </a:solidFill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B5929484-E71D-3D58-B786-FCD501332D4F}"/>
              </a:ext>
            </a:extLst>
          </p:cNvPr>
          <p:cNvSpPr/>
          <p:nvPr/>
        </p:nvSpPr>
        <p:spPr>
          <a:xfrm>
            <a:off x="3523665" y="2037084"/>
            <a:ext cx="57225" cy="578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BF7AF28-0CFE-AF8A-48CC-AF6D208849AF}"/>
              </a:ext>
            </a:extLst>
          </p:cNvPr>
          <p:cNvSpPr/>
          <p:nvPr/>
        </p:nvSpPr>
        <p:spPr>
          <a:xfrm>
            <a:off x="4355805" y="2094958"/>
            <a:ext cx="3517861" cy="774816"/>
          </a:xfrm>
          <a:custGeom>
            <a:avLst/>
            <a:gdLst>
              <a:gd name="connsiteX0" fmla="*/ 0 w 3117850"/>
              <a:gd name="connsiteY0" fmla="*/ 355600 h 793750"/>
              <a:gd name="connsiteX1" fmla="*/ 273050 w 3117850"/>
              <a:gd name="connsiteY1" fmla="*/ 361950 h 793750"/>
              <a:gd name="connsiteX2" fmla="*/ 400050 w 3117850"/>
              <a:gd name="connsiteY2" fmla="*/ 361950 h 793750"/>
              <a:gd name="connsiteX3" fmla="*/ 539750 w 3117850"/>
              <a:gd name="connsiteY3" fmla="*/ 298450 h 793750"/>
              <a:gd name="connsiteX4" fmla="*/ 704850 w 3117850"/>
              <a:gd name="connsiteY4" fmla="*/ 190500 h 793750"/>
              <a:gd name="connsiteX5" fmla="*/ 825500 w 3117850"/>
              <a:gd name="connsiteY5" fmla="*/ 82550 h 793750"/>
              <a:gd name="connsiteX6" fmla="*/ 914400 w 3117850"/>
              <a:gd name="connsiteY6" fmla="*/ 50800 h 793750"/>
              <a:gd name="connsiteX7" fmla="*/ 977900 w 3117850"/>
              <a:gd name="connsiteY7" fmla="*/ 50800 h 793750"/>
              <a:gd name="connsiteX8" fmla="*/ 1041400 w 3117850"/>
              <a:gd name="connsiteY8" fmla="*/ 69850 h 793750"/>
              <a:gd name="connsiteX9" fmla="*/ 1130300 w 3117850"/>
              <a:gd name="connsiteY9" fmla="*/ 152400 h 793750"/>
              <a:gd name="connsiteX10" fmla="*/ 1231900 w 3117850"/>
              <a:gd name="connsiteY10" fmla="*/ 228600 h 793750"/>
              <a:gd name="connsiteX11" fmla="*/ 1289050 w 3117850"/>
              <a:gd name="connsiteY11" fmla="*/ 279400 h 793750"/>
              <a:gd name="connsiteX12" fmla="*/ 1397000 w 3117850"/>
              <a:gd name="connsiteY12" fmla="*/ 330200 h 793750"/>
              <a:gd name="connsiteX13" fmla="*/ 1524000 w 3117850"/>
              <a:gd name="connsiteY13" fmla="*/ 355600 h 793750"/>
              <a:gd name="connsiteX14" fmla="*/ 1758950 w 3117850"/>
              <a:gd name="connsiteY14" fmla="*/ 361950 h 793750"/>
              <a:gd name="connsiteX15" fmla="*/ 1885950 w 3117850"/>
              <a:gd name="connsiteY15" fmla="*/ 342900 h 793750"/>
              <a:gd name="connsiteX16" fmla="*/ 1968500 w 3117850"/>
              <a:gd name="connsiteY16" fmla="*/ 292100 h 793750"/>
              <a:gd name="connsiteX17" fmla="*/ 2025650 w 3117850"/>
              <a:gd name="connsiteY17" fmla="*/ 222250 h 793750"/>
              <a:gd name="connsiteX18" fmla="*/ 2178050 w 3117850"/>
              <a:gd name="connsiteY18" fmla="*/ 50800 h 793750"/>
              <a:gd name="connsiteX19" fmla="*/ 2235200 w 3117850"/>
              <a:gd name="connsiteY19" fmla="*/ 6350 h 793750"/>
              <a:gd name="connsiteX20" fmla="*/ 2298700 w 3117850"/>
              <a:gd name="connsiteY20" fmla="*/ 0 h 793750"/>
              <a:gd name="connsiteX21" fmla="*/ 2362200 w 3117850"/>
              <a:gd name="connsiteY21" fmla="*/ 19050 h 793750"/>
              <a:gd name="connsiteX22" fmla="*/ 2444750 w 3117850"/>
              <a:gd name="connsiteY22" fmla="*/ 82550 h 793750"/>
              <a:gd name="connsiteX23" fmla="*/ 2546350 w 3117850"/>
              <a:gd name="connsiteY23" fmla="*/ 203200 h 793750"/>
              <a:gd name="connsiteX24" fmla="*/ 2673350 w 3117850"/>
              <a:gd name="connsiteY24" fmla="*/ 317500 h 793750"/>
              <a:gd name="connsiteX25" fmla="*/ 2768600 w 3117850"/>
              <a:gd name="connsiteY25" fmla="*/ 342900 h 793750"/>
              <a:gd name="connsiteX26" fmla="*/ 2838450 w 3117850"/>
              <a:gd name="connsiteY26" fmla="*/ 368300 h 793750"/>
              <a:gd name="connsiteX27" fmla="*/ 2965450 w 3117850"/>
              <a:gd name="connsiteY27" fmla="*/ 368300 h 793750"/>
              <a:gd name="connsiteX28" fmla="*/ 3048000 w 3117850"/>
              <a:gd name="connsiteY28" fmla="*/ 374650 h 793750"/>
              <a:gd name="connsiteX29" fmla="*/ 3105150 w 3117850"/>
              <a:gd name="connsiteY29" fmla="*/ 368300 h 793750"/>
              <a:gd name="connsiteX30" fmla="*/ 3117850 w 3117850"/>
              <a:gd name="connsiteY30" fmla="*/ 368300 h 793750"/>
              <a:gd name="connsiteX31" fmla="*/ 3117850 w 3117850"/>
              <a:gd name="connsiteY31" fmla="*/ 793750 h 793750"/>
              <a:gd name="connsiteX32" fmla="*/ 12700 w 3117850"/>
              <a:gd name="connsiteY32" fmla="*/ 793750 h 793750"/>
              <a:gd name="connsiteX33" fmla="*/ 0 w 3117850"/>
              <a:gd name="connsiteY33" fmla="*/ 355600 h 79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117850" h="793750">
                <a:moveTo>
                  <a:pt x="0" y="355600"/>
                </a:moveTo>
                <a:lnTo>
                  <a:pt x="273050" y="361950"/>
                </a:lnTo>
                <a:lnTo>
                  <a:pt x="400050" y="361950"/>
                </a:lnTo>
                <a:lnTo>
                  <a:pt x="539750" y="298450"/>
                </a:lnTo>
                <a:lnTo>
                  <a:pt x="704850" y="190500"/>
                </a:lnTo>
                <a:lnTo>
                  <a:pt x="825500" y="82550"/>
                </a:lnTo>
                <a:lnTo>
                  <a:pt x="914400" y="50800"/>
                </a:lnTo>
                <a:lnTo>
                  <a:pt x="977900" y="50800"/>
                </a:lnTo>
                <a:lnTo>
                  <a:pt x="1041400" y="69850"/>
                </a:lnTo>
                <a:lnTo>
                  <a:pt x="1130300" y="152400"/>
                </a:lnTo>
                <a:lnTo>
                  <a:pt x="1231900" y="228600"/>
                </a:lnTo>
                <a:lnTo>
                  <a:pt x="1289050" y="279400"/>
                </a:lnTo>
                <a:lnTo>
                  <a:pt x="1397000" y="330200"/>
                </a:lnTo>
                <a:lnTo>
                  <a:pt x="1524000" y="355600"/>
                </a:lnTo>
                <a:lnTo>
                  <a:pt x="1758950" y="361950"/>
                </a:lnTo>
                <a:lnTo>
                  <a:pt x="1885950" y="342900"/>
                </a:lnTo>
                <a:lnTo>
                  <a:pt x="1968500" y="292100"/>
                </a:lnTo>
                <a:lnTo>
                  <a:pt x="2025650" y="222250"/>
                </a:lnTo>
                <a:lnTo>
                  <a:pt x="2178050" y="50800"/>
                </a:lnTo>
                <a:lnTo>
                  <a:pt x="2235200" y="6350"/>
                </a:lnTo>
                <a:lnTo>
                  <a:pt x="2298700" y="0"/>
                </a:lnTo>
                <a:lnTo>
                  <a:pt x="2362200" y="19050"/>
                </a:lnTo>
                <a:lnTo>
                  <a:pt x="2444750" y="82550"/>
                </a:lnTo>
                <a:lnTo>
                  <a:pt x="2546350" y="203200"/>
                </a:lnTo>
                <a:lnTo>
                  <a:pt x="2673350" y="317500"/>
                </a:lnTo>
                <a:lnTo>
                  <a:pt x="2768600" y="342900"/>
                </a:lnTo>
                <a:lnTo>
                  <a:pt x="2838450" y="368300"/>
                </a:lnTo>
                <a:lnTo>
                  <a:pt x="2965450" y="368300"/>
                </a:lnTo>
                <a:lnTo>
                  <a:pt x="3048000" y="374650"/>
                </a:lnTo>
                <a:lnTo>
                  <a:pt x="3105150" y="368300"/>
                </a:lnTo>
                <a:lnTo>
                  <a:pt x="3117850" y="368300"/>
                </a:lnTo>
                <a:lnTo>
                  <a:pt x="3117850" y="793750"/>
                </a:lnTo>
                <a:lnTo>
                  <a:pt x="12700" y="793750"/>
                </a:lnTo>
                <a:cubicBezTo>
                  <a:pt x="14817" y="651933"/>
                  <a:pt x="16933" y="510117"/>
                  <a:pt x="0" y="35560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53818EA-17AE-7D06-D8C7-D111DD24AF64}"/>
              </a:ext>
            </a:extLst>
          </p:cNvPr>
          <p:cNvCxnSpPr>
            <a:cxnSpLocks/>
          </p:cNvCxnSpPr>
          <p:nvPr/>
        </p:nvCxnSpPr>
        <p:spPr>
          <a:xfrm flipH="1">
            <a:off x="4374682" y="2256044"/>
            <a:ext cx="3498984" cy="0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72F197C-6949-8A57-2422-5869A8D571D4}"/>
              </a:ext>
            </a:extLst>
          </p:cNvPr>
          <p:cNvSpPr/>
          <p:nvPr/>
        </p:nvSpPr>
        <p:spPr>
          <a:xfrm>
            <a:off x="4374682" y="2869774"/>
            <a:ext cx="3492185" cy="6305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1038" name="Arrow: Notched Right 1037">
            <a:extLst>
              <a:ext uri="{FF2B5EF4-FFF2-40B4-BE49-F238E27FC236}">
                <a16:creationId xmlns:a16="http://schemas.microsoft.com/office/drawing/2014/main" id="{87A3E5B0-D859-9DB3-DCA1-91823577F640}"/>
              </a:ext>
            </a:extLst>
          </p:cNvPr>
          <p:cNvSpPr/>
          <p:nvPr/>
        </p:nvSpPr>
        <p:spPr>
          <a:xfrm>
            <a:off x="1219357" y="1059137"/>
            <a:ext cx="3492840" cy="664945"/>
          </a:xfrm>
          <a:prstGeom prst="notched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direction of wave</a:t>
            </a:r>
          </a:p>
        </p:txBody>
      </p:sp>
    </p:spTree>
    <p:extLst>
      <p:ext uri="{BB962C8B-B14F-4D97-AF65-F5344CB8AC3E}">
        <p14:creationId xmlns:p14="http://schemas.microsoft.com/office/powerpoint/2010/main" val="1298680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C5767-A676-816A-FFBA-DA1FC9017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23110-ABBD-95C8-0FD3-8997B4590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</p:spPr>
        <p:txBody>
          <a:bodyPr>
            <a:noAutofit/>
          </a:bodyPr>
          <a:lstStyle/>
          <a:p>
            <a:pPr algn="l"/>
            <a:r>
              <a:rPr lang="en-GB" sz="2400" dirty="0">
                <a:ln w="0"/>
              </a:rPr>
              <a:t>1- STABILITY</a:t>
            </a:r>
            <a:r>
              <a:rPr lang="en-GB" sz="32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GB" sz="2400" dirty="0">
                <a:ln w="0"/>
              </a:rPr>
              <a:t>IN EXTREME OFFSHORE ENVIRONMENT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43AF3FE-9CC5-7E73-9E39-A77CEECA6FE3}"/>
              </a:ext>
            </a:extLst>
          </p:cNvPr>
          <p:cNvSpPr/>
          <p:nvPr/>
        </p:nvSpPr>
        <p:spPr>
          <a:xfrm>
            <a:off x="1270333" y="2076024"/>
            <a:ext cx="3117850" cy="793750"/>
          </a:xfrm>
          <a:custGeom>
            <a:avLst/>
            <a:gdLst>
              <a:gd name="connsiteX0" fmla="*/ 0 w 3117850"/>
              <a:gd name="connsiteY0" fmla="*/ 355600 h 793750"/>
              <a:gd name="connsiteX1" fmla="*/ 273050 w 3117850"/>
              <a:gd name="connsiteY1" fmla="*/ 361950 h 793750"/>
              <a:gd name="connsiteX2" fmla="*/ 400050 w 3117850"/>
              <a:gd name="connsiteY2" fmla="*/ 361950 h 793750"/>
              <a:gd name="connsiteX3" fmla="*/ 539750 w 3117850"/>
              <a:gd name="connsiteY3" fmla="*/ 298450 h 793750"/>
              <a:gd name="connsiteX4" fmla="*/ 704850 w 3117850"/>
              <a:gd name="connsiteY4" fmla="*/ 190500 h 793750"/>
              <a:gd name="connsiteX5" fmla="*/ 825500 w 3117850"/>
              <a:gd name="connsiteY5" fmla="*/ 82550 h 793750"/>
              <a:gd name="connsiteX6" fmla="*/ 914400 w 3117850"/>
              <a:gd name="connsiteY6" fmla="*/ 50800 h 793750"/>
              <a:gd name="connsiteX7" fmla="*/ 977900 w 3117850"/>
              <a:gd name="connsiteY7" fmla="*/ 50800 h 793750"/>
              <a:gd name="connsiteX8" fmla="*/ 1041400 w 3117850"/>
              <a:gd name="connsiteY8" fmla="*/ 69850 h 793750"/>
              <a:gd name="connsiteX9" fmla="*/ 1130300 w 3117850"/>
              <a:gd name="connsiteY9" fmla="*/ 152400 h 793750"/>
              <a:gd name="connsiteX10" fmla="*/ 1231900 w 3117850"/>
              <a:gd name="connsiteY10" fmla="*/ 228600 h 793750"/>
              <a:gd name="connsiteX11" fmla="*/ 1289050 w 3117850"/>
              <a:gd name="connsiteY11" fmla="*/ 279400 h 793750"/>
              <a:gd name="connsiteX12" fmla="*/ 1397000 w 3117850"/>
              <a:gd name="connsiteY12" fmla="*/ 330200 h 793750"/>
              <a:gd name="connsiteX13" fmla="*/ 1524000 w 3117850"/>
              <a:gd name="connsiteY13" fmla="*/ 355600 h 793750"/>
              <a:gd name="connsiteX14" fmla="*/ 1758950 w 3117850"/>
              <a:gd name="connsiteY14" fmla="*/ 361950 h 793750"/>
              <a:gd name="connsiteX15" fmla="*/ 1885950 w 3117850"/>
              <a:gd name="connsiteY15" fmla="*/ 342900 h 793750"/>
              <a:gd name="connsiteX16" fmla="*/ 1968500 w 3117850"/>
              <a:gd name="connsiteY16" fmla="*/ 292100 h 793750"/>
              <a:gd name="connsiteX17" fmla="*/ 2025650 w 3117850"/>
              <a:gd name="connsiteY17" fmla="*/ 222250 h 793750"/>
              <a:gd name="connsiteX18" fmla="*/ 2178050 w 3117850"/>
              <a:gd name="connsiteY18" fmla="*/ 50800 h 793750"/>
              <a:gd name="connsiteX19" fmla="*/ 2235200 w 3117850"/>
              <a:gd name="connsiteY19" fmla="*/ 6350 h 793750"/>
              <a:gd name="connsiteX20" fmla="*/ 2298700 w 3117850"/>
              <a:gd name="connsiteY20" fmla="*/ 0 h 793750"/>
              <a:gd name="connsiteX21" fmla="*/ 2362200 w 3117850"/>
              <a:gd name="connsiteY21" fmla="*/ 19050 h 793750"/>
              <a:gd name="connsiteX22" fmla="*/ 2444750 w 3117850"/>
              <a:gd name="connsiteY22" fmla="*/ 82550 h 793750"/>
              <a:gd name="connsiteX23" fmla="*/ 2546350 w 3117850"/>
              <a:gd name="connsiteY23" fmla="*/ 203200 h 793750"/>
              <a:gd name="connsiteX24" fmla="*/ 2673350 w 3117850"/>
              <a:gd name="connsiteY24" fmla="*/ 317500 h 793750"/>
              <a:gd name="connsiteX25" fmla="*/ 2768600 w 3117850"/>
              <a:gd name="connsiteY25" fmla="*/ 342900 h 793750"/>
              <a:gd name="connsiteX26" fmla="*/ 2838450 w 3117850"/>
              <a:gd name="connsiteY26" fmla="*/ 368300 h 793750"/>
              <a:gd name="connsiteX27" fmla="*/ 2965450 w 3117850"/>
              <a:gd name="connsiteY27" fmla="*/ 368300 h 793750"/>
              <a:gd name="connsiteX28" fmla="*/ 3048000 w 3117850"/>
              <a:gd name="connsiteY28" fmla="*/ 374650 h 793750"/>
              <a:gd name="connsiteX29" fmla="*/ 3105150 w 3117850"/>
              <a:gd name="connsiteY29" fmla="*/ 368300 h 793750"/>
              <a:gd name="connsiteX30" fmla="*/ 3117850 w 3117850"/>
              <a:gd name="connsiteY30" fmla="*/ 368300 h 793750"/>
              <a:gd name="connsiteX31" fmla="*/ 3117850 w 3117850"/>
              <a:gd name="connsiteY31" fmla="*/ 793750 h 793750"/>
              <a:gd name="connsiteX32" fmla="*/ 12700 w 3117850"/>
              <a:gd name="connsiteY32" fmla="*/ 793750 h 793750"/>
              <a:gd name="connsiteX33" fmla="*/ 0 w 3117850"/>
              <a:gd name="connsiteY33" fmla="*/ 355600 h 79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117850" h="793750">
                <a:moveTo>
                  <a:pt x="0" y="355600"/>
                </a:moveTo>
                <a:lnTo>
                  <a:pt x="273050" y="361950"/>
                </a:lnTo>
                <a:lnTo>
                  <a:pt x="400050" y="361950"/>
                </a:lnTo>
                <a:lnTo>
                  <a:pt x="539750" y="298450"/>
                </a:lnTo>
                <a:lnTo>
                  <a:pt x="704850" y="190500"/>
                </a:lnTo>
                <a:lnTo>
                  <a:pt x="825500" y="82550"/>
                </a:lnTo>
                <a:lnTo>
                  <a:pt x="914400" y="50800"/>
                </a:lnTo>
                <a:lnTo>
                  <a:pt x="977900" y="50800"/>
                </a:lnTo>
                <a:lnTo>
                  <a:pt x="1041400" y="69850"/>
                </a:lnTo>
                <a:lnTo>
                  <a:pt x="1130300" y="152400"/>
                </a:lnTo>
                <a:lnTo>
                  <a:pt x="1231900" y="228600"/>
                </a:lnTo>
                <a:lnTo>
                  <a:pt x="1289050" y="279400"/>
                </a:lnTo>
                <a:lnTo>
                  <a:pt x="1397000" y="330200"/>
                </a:lnTo>
                <a:lnTo>
                  <a:pt x="1524000" y="355600"/>
                </a:lnTo>
                <a:lnTo>
                  <a:pt x="1758950" y="361950"/>
                </a:lnTo>
                <a:lnTo>
                  <a:pt x="1885950" y="342900"/>
                </a:lnTo>
                <a:lnTo>
                  <a:pt x="1968500" y="292100"/>
                </a:lnTo>
                <a:lnTo>
                  <a:pt x="2025650" y="222250"/>
                </a:lnTo>
                <a:lnTo>
                  <a:pt x="2178050" y="50800"/>
                </a:lnTo>
                <a:lnTo>
                  <a:pt x="2235200" y="6350"/>
                </a:lnTo>
                <a:lnTo>
                  <a:pt x="2298700" y="0"/>
                </a:lnTo>
                <a:lnTo>
                  <a:pt x="2362200" y="19050"/>
                </a:lnTo>
                <a:lnTo>
                  <a:pt x="2444750" y="82550"/>
                </a:lnTo>
                <a:lnTo>
                  <a:pt x="2546350" y="203200"/>
                </a:lnTo>
                <a:lnTo>
                  <a:pt x="2673350" y="317500"/>
                </a:lnTo>
                <a:lnTo>
                  <a:pt x="2768600" y="342900"/>
                </a:lnTo>
                <a:lnTo>
                  <a:pt x="2838450" y="368300"/>
                </a:lnTo>
                <a:lnTo>
                  <a:pt x="2965450" y="368300"/>
                </a:lnTo>
                <a:lnTo>
                  <a:pt x="3048000" y="374650"/>
                </a:lnTo>
                <a:lnTo>
                  <a:pt x="3105150" y="368300"/>
                </a:lnTo>
                <a:lnTo>
                  <a:pt x="3117850" y="368300"/>
                </a:lnTo>
                <a:lnTo>
                  <a:pt x="3117850" y="793750"/>
                </a:lnTo>
                <a:lnTo>
                  <a:pt x="12700" y="793750"/>
                </a:lnTo>
                <a:cubicBezTo>
                  <a:pt x="14817" y="651933"/>
                  <a:pt x="16933" y="510117"/>
                  <a:pt x="0" y="35560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  <a:p>
            <a:pPr algn="ctr"/>
            <a:endParaRPr lang="en-GB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255307F-AB61-E288-3FE9-0BFB77D8BCA2}"/>
              </a:ext>
            </a:extLst>
          </p:cNvPr>
          <p:cNvCxnSpPr>
            <a:cxnSpLocks/>
          </p:cNvCxnSpPr>
          <p:nvPr/>
        </p:nvCxnSpPr>
        <p:spPr>
          <a:xfrm flipH="1">
            <a:off x="1270333" y="2256044"/>
            <a:ext cx="2928466" cy="0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21CDD86-A40D-D9A2-8582-D3475492F7A9}"/>
              </a:ext>
            </a:extLst>
          </p:cNvPr>
          <p:cNvSpPr txBox="1"/>
          <p:nvPr/>
        </p:nvSpPr>
        <p:spPr>
          <a:xfrm>
            <a:off x="1186291" y="2004016"/>
            <a:ext cx="8363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rgbClr val="00B0F0"/>
                </a:solidFill>
              </a:rPr>
              <a:t>(still) SWL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9DEF190-ED61-186D-B79B-44AAD1434026}"/>
              </a:ext>
            </a:extLst>
          </p:cNvPr>
          <p:cNvSpPr/>
          <p:nvPr/>
        </p:nvSpPr>
        <p:spPr>
          <a:xfrm>
            <a:off x="1270333" y="2869774"/>
            <a:ext cx="3117847" cy="6233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>
                <a:solidFill>
                  <a:schemeClr val="tx1"/>
                </a:solidFill>
              </a:rPr>
              <a:t>seabed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923463DA-9D66-E6A0-0928-6DB9A0DEFDDA}"/>
              </a:ext>
            </a:extLst>
          </p:cNvPr>
          <p:cNvSpPr/>
          <p:nvPr/>
        </p:nvSpPr>
        <p:spPr>
          <a:xfrm>
            <a:off x="3334703" y="2869037"/>
            <a:ext cx="291299" cy="100547"/>
          </a:xfrm>
          <a:custGeom>
            <a:avLst/>
            <a:gdLst>
              <a:gd name="connsiteX0" fmla="*/ 0 w 304800"/>
              <a:gd name="connsiteY0" fmla="*/ 0 h 44450"/>
              <a:gd name="connsiteX1" fmla="*/ 76200 w 304800"/>
              <a:gd name="connsiteY1" fmla="*/ 25400 h 44450"/>
              <a:gd name="connsiteX2" fmla="*/ 152400 w 304800"/>
              <a:gd name="connsiteY2" fmla="*/ 44450 h 44450"/>
              <a:gd name="connsiteX3" fmla="*/ 254000 w 304800"/>
              <a:gd name="connsiteY3" fmla="*/ 31750 h 44450"/>
              <a:gd name="connsiteX4" fmla="*/ 304800 w 304800"/>
              <a:gd name="connsiteY4" fmla="*/ 0 h 44450"/>
              <a:gd name="connsiteX5" fmla="*/ 0 w 304800"/>
              <a:gd name="connsiteY5" fmla="*/ 0 h 4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00" h="44450">
                <a:moveTo>
                  <a:pt x="0" y="0"/>
                </a:moveTo>
                <a:lnTo>
                  <a:pt x="76200" y="25400"/>
                </a:lnTo>
                <a:lnTo>
                  <a:pt x="152400" y="44450"/>
                </a:lnTo>
                <a:lnTo>
                  <a:pt x="254000" y="3175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EBFC8B4-FDD5-C8B0-49D3-FE7634BC5521}"/>
              </a:ext>
            </a:extLst>
          </p:cNvPr>
          <p:cNvSpPr/>
          <p:nvPr/>
        </p:nvSpPr>
        <p:spPr>
          <a:xfrm>
            <a:off x="1966550" y="2867094"/>
            <a:ext cx="312725" cy="107165"/>
          </a:xfrm>
          <a:custGeom>
            <a:avLst/>
            <a:gdLst>
              <a:gd name="connsiteX0" fmla="*/ 0 w 304800"/>
              <a:gd name="connsiteY0" fmla="*/ 0 h 44450"/>
              <a:gd name="connsiteX1" fmla="*/ 76200 w 304800"/>
              <a:gd name="connsiteY1" fmla="*/ 25400 h 44450"/>
              <a:gd name="connsiteX2" fmla="*/ 152400 w 304800"/>
              <a:gd name="connsiteY2" fmla="*/ 44450 h 44450"/>
              <a:gd name="connsiteX3" fmla="*/ 254000 w 304800"/>
              <a:gd name="connsiteY3" fmla="*/ 31750 h 44450"/>
              <a:gd name="connsiteX4" fmla="*/ 304800 w 304800"/>
              <a:gd name="connsiteY4" fmla="*/ 0 h 44450"/>
              <a:gd name="connsiteX5" fmla="*/ 0 w 304800"/>
              <a:gd name="connsiteY5" fmla="*/ 0 h 4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00" h="44450">
                <a:moveTo>
                  <a:pt x="0" y="0"/>
                </a:moveTo>
                <a:lnTo>
                  <a:pt x="76200" y="25400"/>
                </a:lnTo>
                <a:lnTo>
                  <a:pt x="152400" y="44450"/>
                </a:lnTo>
                <a:lnTo>
                  <a:pt x="254000" y="3175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B8025E0-B073-E702-4718-3A735BFCFBFD}"/>
              </a:ext>
            </a:extLst>
          </p:cNvPr>
          <p:cNvSpPr txBox="1"/>
          <p:nvPr/>
        </p:nvSpPr>
        <p:spPr>
          <a:xfrm>
            <a:off x="2679881" y="2423636"/>
            <a:ext cx="635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rgbClr val="C00000"/>
                </a:solidFill>
              </a:rPr>
              <a:t>trough</a:t>
            </a:r>
            <a:endParaRPr lang="en-GB" sz="1000" b="1">
              <a:solidFill>
                <a:srgbClr val="C00000"/>
              </a:solidFill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EE49C52F-4196-8C40-6AA8-00C8E9B19EF7}"/>
              </a:ext>
            </a:extLst>
          </p:cNvPr>
          <p:cNvSpPr/>
          <p:nvPr/>
        </p:nvSpPr>
        <p:spPr>
          <a:xfrm>
            <a:off x="2908552" y="2412389"/>
            <a:ext cx="57225" cy="5787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7384C98-9ED7-F9F4-BA10-091685795161}"/>
              </a:ext>
            </a:extLst>
          </p:cNvPr>
          <p:cNvSpPr txBox="1"/>
          <p:nvPr/>
        </p:nvSpPr>
        <p:spPr>
          <a:xfrm>
            <a:off x="3518869" y="1860206"/>
            <a:ext cx="589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rgbClr val="7030A0"/>
                </a:solidFill>
              </a:rPr>
              <a:t>crest</a:t>
            </a:r>
            <a:endParaRPr lang="en-GB" sz="1000" b="1">
              <a:solidFill>
                <a:srgbClr val="7030A0"/>
              </a:solidFill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10E12D8E-0AD7-E1DE-85DC-E55C163A91DE}"/>
              </a:ext>
            </a:extLst>
          </p:cNvPr>
          <p:cNvSpPr/>
          <p:nvPr/>
        </p:nvSpPr>
        <p:spPr>
          <a:xfrm>
            <a:off x="3523665" y="2037084"/>
            <a:ext cx="57225" cy="578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56ADAEC-82BD-A439-8F9D-35EFE0725DFB}"/>
              </a:ext>
            </a:extLst>
          </p:cNvPr>
          <p:cNvSpPr/>
          <p:nvPr/>
        </p:nvSpPr>
        <p:spPr>
          <a:xfrm>
            <a:off x="4355805" y="2094958"/>
            <a:ext cx="3136727" cy="774816"/>
          </a:xfrm>
          <a:custGeom>
            <a:avLst/>
            <a:gdLst>
              <a:gd name="connsiteX0" fmla="*/ 0 w 3117850"/>
              <a:gd name="connsiteY0" fmla="*/ 355600 h 793750"/>
              <a:gd name="connsiteX1" fmla="*/ 273050 w 3117850"/>
              <a:gd name="connsiteY1" fmla="*/ 361950 h 793750"/>
              <a:gd name="connsiteX2" fmla="*/ 400050 w 3117850"/>
              <a:gd name="connsiteY2" fmla="*/ 361950 h 793750"/>
              <a:gd name="connsiteX3" fmla="*/ 539750 w 3117850"/>
              <a:gd name="connsiteY3" fmla="*/ 298450 h 793750"/>
              <a:gd name="connsiteX4" fmla="*/ 704850 w 3117850"/>
              <a:gd name="connsiteY4" fmla="*/ 190500 h 793750"/>
              <a:gd name="connsiteX5" fmla="*/ 825500 w 3117850"/>
              <a:gd name="connsiteY5" fmla="*/ 82550 h 793750"/>
              <a:gd name="connsiteX6" fmla="*/ 914400 w 3117850"/>
              <a:gd name="connsiteY6" fmla="*/ 50800 h 793750"/>
              <a:gd name="connsiteX7" fmla="*/ 977900 w 3117850"/>
              <a:gd name="connsiteY7" fmla="*/ 50800 h 793750"/>
              <a:gd name="connsiteX8" fmla="*/ 1041400 w 3117850"/>
              <a:gd name="connsiteY8" fmla="*/ 69850 h 793750"/>
              <a:gd name="connsiteX9" fmla="*/ 1130300 w 3117850"/>
              <a:gd name="connsiteY9" fmla="*/ 152400 h 793750"/>
              <a:gd name="connsiteX10" fmla="*/ 1231900 w 3117850"/>
              <a:gd name="connsiteY10" fmla="*/ 228600 h 793750"/>
              <a:gd name="connsiteX11" fmla="*/ 1289050 w 3117850"/>
              <a:gd name="connsiteY11" fmla="*/ 279400 h 793750"/>
              <a:gd name="connsiteX12" fmla="*/ 1397000 w 3117850"/>
              <a:gd name="connsiteY12" fmla="*/ 330200 h 793750"/>
              <a:gd name="connsiteX13" fmla="*/ 1524000 w 3117850"/>
              <a:gd name="connsiteY13" fmla="*/ 355600 h 793750"/>
              <a:gd name="connsiteX14" fmla="*/ 1758950 w 3117850"/>
              <a:gd name="connsiteY14" fmla="*/ 361950 h 793750"/>
              <a:gd name="connsiteX15" fmla="*/ 1885950 w 3117850"/>
              <a:gd name="connsiteY15" fmla="*/ 342900 h 793750"/>
              <a:gd name="connsiteX16" fmla="*/ 1968500 w 3117850"/>
              <a:gd name="connsiteY16" fmla="*/ 292100 h 793750"/>
              <a:gd name="connsiteX17" fmla="*/ 2025650 w 3117850"/>
              <a:gd name="connsiteY17" fmla="*/ 222250 h 793750"/>
              <a:gd name="connsiteX18" fmla="*/ 2178050 w 3117850"/>
              <a:gd name="connsiteY18" fmla="*/ 50800 h 793750"/>
              <a:gd name="connsiteX19" fmla="*/ 2235200 w 3117850"/>
              <a:gd name="connsiteY19" fmla="*/ 6350 h 793750"/>
              <a:gd name="connsiteX20" fmla="*/ 2298700 w 3117850"/>
              <a:gd name="connsiteY20" fmla="*/ 0 h 793750"/>
              <a:gd name="connsiteX21" fmla="*/ 2362200 w 3117850"/>
              <a:gd name="connsiteY21" fmla="*/ 19050 h 793750"/>
              <a:gd name="connsiteX22" fmla="*/ 2444750 w 3117850"/>
              <a:gd name="connsiteY22" fmla="*/ 82550 h 793750"/>
              <a:gd name="connsiteX23" fmla="*/ 2546350 w 3117850"/>
              <a:gd name="connsiteY23" fmla="*/ 203200 h 793750"/>
              <a:gd name="connsiteX24" fmla="*/ 2673350 w 3117850"/>
              <a:gd name="connsiteY24" fmla="*/ 317500 h 793750"/>
              <a:gd name="connsiteX25" fmla="*/ 2768600 w 3117850"/>
              <a:gd name="connsiteY25" fmla="*/ 342900 h 793750"/>
              <a:gd name="connsiteX26" fmla="*/ 2838450 w 3117850"/>
              <a:gd name="connsiteY26" fmla="*/ 368300 h 793750"/>
              <a:gd name="connsiteX27" fmla="*/ 2965450 w 3117850"/>
              <a:gd name="connsiteY27" fmla="*/ 368300 h 793750"/>
              <a:gd name="connsiteX28" fmla="*/ 3048000 w 3117850"/>
              <a:gd name="connsiteY28" fmla="*/ 374650 h 793750"/>
              <a:gd name="connsiteX29" fmla="*/ 3105150 w 3117850"/>
              <a:gd name="connsiteY29" fmla="*/ 368300 h 793750"/>
              <a:gd name="connsiteX30" fmla="*/ 3117850 w 3117850"/>
              <a:gd name="connsiteY30" fmla="*/ 368300 h 793750"/>
              <a:gd name="connsiteX31" fmla="*/ 3117850 w 3117850"/>
              <a:gd name="connsiteY31" fmla="*/ 793750 h 793750"/>
              <a:gd name="connsiteX32" fmla="*/ 12700 w 3117850"/>
              <a:gd name="connsiteY32" fmla="*/ 793750 h 793750"/>
              <a:gd name="connsiteX33" fmla="*/ 0 w 3117850"/>
              <a:gd name="connsiteY33" fmla="*/ 355600 h 79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117850" h="793750">
                <a:moveTo>
                  <a:pt x="0" y="355600"/>
                </a:moveTo>
                <a:lnTo>
                  <a:pt x="273050" y="361950"/>
                </a:lnTo>
                <a:lnTo>
                  <a:pt x="400050" y="361950"/>
                </a:lnTo>
                <a:lnTo>
                  <a:pt x="539750" y="298450"/>
                </a:lnTo>
                <a:lnTo>
                  <a:pt x="704850" y="190500"/>
                </a:lnTo>
                <a:lnTo>
                  <a:pt x="825500" y="82550"/>
                </a:lnTo>
                <a:lnTo>
                  <a:pt x="914400" y="50800"/>
                </a:lnTo>
                <a:lnTo>
                  <a:pt x="977900" y="50800"/>
                </a:lnTo>
                <a:lnTo>
                  <a:pt x="1041400" y="69850"/>
                </a:lnTo>
                <a:lnTo>
                  <a:pt x="1130300" y="152400"/>
                </a:lnTo>
                <a:lnTo>
                  <a:pt x="1231900" y="228600"/>
                </a:lnTo>
                <a:lnTo>
                  <a:pt x="1289050" y="279400"/>
                </a:lnTo>
                <a:lnTo>
                  <a:pt x="1397000" y="330200"/>
                </a:lnTo>
                <a:lnTo>
                  <a:pt x="1524000" y="355600"/>
                </a:lnTo>
                <a:lnTo>
                  <a:pt x="1758950" y="361950"/>
                </a:lnTo>
                <a:lnTo>
                  <a:pt x="1885950" y="342900"/>
                </a:lnTo>
                <a:lnTo>
                  <a:pt x="1968500" y="292100"/>
                </a:lnTo>
                <a:lnTo>
                  <a:pt x="2025650" y="222250"/>
                </a:lnTo>
                <a:lnTo>
                  <a:pt x="2178050" y="50800"/>
                </a:lnTo>
                <a:lnTo>
                  <a:pt x="2235200" y="6350"/>
                </a:lnTo>
                <a:lnTo>
                  <a:pt x="2298700" y="0"/>
                </a:lnTo>
                <a:lnTo>
                  <a:pt x="2362200" y="19050"/>
                </a:lnTo>
                <a:lnTo>
                  <a:pt x="2444750" y="82550"/>
                </a:lnTo>
                <a:lnTo>
                  <a:pt x="2546350" y="203200"/>
                </a:lnTo>
                <a:lnTo>
                  <a:pt x="2673350" y="317500"/>
                </a:lnTo>
                <a:lnTo>
                  <a:pt x="2768600" y="342900"/>
                </a:lnTo>
                <a:lnTo>
                  <a:pt x="2838450" y="368300"/>
                </a:lnTo>
                <a:lnTo>
                  <a:pt x="2965450" y="368300"/>
                </a:lnTo>
                <a:lnTo>
                  <a:pt x="3048000" y="374650"/>
                </a:lnTo>
                <a:lnTo>
                  <a:pt x="3105150" y="368300"/>
                </a:lnTo>
                <a:lnTo>
                  <a:pt x="3117850" y="368300"/>
                </a:lnTo>
                <a:lnTo>
                  <a:pt x="3117850" y="793750"/>
                </a:lnTo>
                <a:lnTo>
                  <a:pt x="12700" y="793750"/>
                </a:lnTo>
                <a:cubicBezTo>
                  <a:pt x="14817" y="651933"/>
                  <a:pt x="16933" y="510117"/>
                  <a:pt x="0" y="35560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B6A81F-04A5-078C-E54E-71EB6BAE345E}"/>
              </a:ext>
            </a:extLst>
          </p:cNvPr>
          <p:cNvCxnSpPr>
            <a:cxnSpLocks/>
          </p:cNvCxnSpPr>
          <p:nvPr/>
        </p:nvCxnSpPr>
        <p:spPr>
          <a:xfrm flipH="1">
            <a:off x="4374682" y="2256044"/>
            <a:ext cx="2928466" cy="0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E0D1013F-AE23-D094-B2D7-6F1862EC7FDB}"/>
              </a:ext>
            </a:extLst>
          </p:cNvPr>
          <p:cNvSpPr/>
          <p:nvPr/>
        </p:nvSpPr>
        <p:spPr>
          <a:xfrm>
            <a:off x="4374682" y="2869774"/>
            <a:ext cx="3492185" cy="6305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8280004-0EA0-7053-1B13-48FC9670BA74}"/>
              </a:ext>
            </a:extLst>
          </p:cNvPr>
          <p:cNvSpPr/>
          <p:nvPr/>
        </p:nvSpPr>
        <p:spPr>
          <a:xfrm>
            <a:off x="5314950" y="2051244"/>
            <a:ext cx="514350" cy="81111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7030A0"/>
                </a:solidFill>
              </a:rPr>
              <a:t>C</a:t>
            </a: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055E4992-0FFE-0F40-5902-8288AC77EACF}"/>
              </a:ext>
            </a:extLst>
          </p:cNvPr>
          <p:cNvSpPr/>
          <p:nvPr/>
        </p:nvSpPr>
        <p:spPr>
          <a:xfrm>
            <a:off x="7323942" y="2058291"/>
            <a:ext cx="514350" cy="81111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accent2">
                    <a:lumMod val="75000"/>
                  </a:schemeClr>
                </a:solidFill>
              </a:rPr>
              <a:t>T</a:t>
            </a:r>
          </a:p>
        </p:txBody>
      </p:sp>
      <p:sp>
        <p:nvSpPr>
          <p:cNvPr id="1038" name="Arrow: Notched Right 1037">
            <a:extLst>
              <a:ext uri="{FF2B5EF4-FFF2-40B4-BE49-F238E27FC236}">
                <a16:creationId xmlns:a16="http://schemas.microsoft.com/office/drawing/2014/main" id="{6FD79040-84B4-4F37-822F-34F4E4EBE0B2}"/>
              </a:ext>
            </a:extLst>
          </p:cNvPr>
          <p:cNvSpPr/>
          <p:nvPr/>
        </p:nvSpPr>
        <p:spPr>
          <a:xfrm>
            <a:off x="1219357" y="1059137"/>
            <a:ext cx="3492840" cy="664945"/>
          </a:xfrm>
          <a:prstGeom prst="notched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direction of wave</a:t>
            </a:r>
          </a:p>
        </p:txBody>
      </p:sp>
      <p:sp>
        <p:nvSpPr>
          <p:cNvPr id="1039" name="Oval 1038">
            <a:extLst>
              <a:ext uri="{FF2B5EF4-FFF2-40B4-BE49-F238E27FC236}">
                <a16:creationId xmlns:a16="http://schemas.microsoft.com/office/drawing/2014/main" id="{D1B8BB1F-C47A-D1C7-4860-53F12B9673DD}"/>
              </a:ext>
            </a:extLst>
          </p:cNvPr>
          <p:cNvSpPr/>
          <p:nvPr/>
        </p:nvSpPr>
        <p:spPr>
          <a:xfrm>
            <a:off x="7266717" y="2412389"/>
            <a:ext cx="57225" cy="5787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0" name="Oval 1039">
            <a:extLst>
              <a:ext uri="{FF2B5EF4-FFF2-40B4-BE49-F238E27FC236}">
                <a16:creationId xmlns:a16="http://schemas.microsoft.com/office/drawing/2014/main" id="{4732B80F-BEAF-A64D-3797-0E14606AF7B0}"/>
              </a:ext>
            </a:extLst>
          </p:cNvPr>
          <p:cNvSpPr/>
          <p:nvPr/>
        </p:nvSpPr>
        <p:spPr>
          <a:xfrm>
            <a:off x="5281246" y="2114310"/>
            <a:ext cx="57225" cy="578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DE3D2BFC-F9BC-674A-004B-A056F4622AC4}"/>
              </a:ext>
            </a:extLst>
          </p:cNvPr>
          <p:cNvSpPr/>
          <p:nvPr/>
        </p:nvSpPr>
        <p:spPr>
          <a:xfrm>
            <a:off x="5367212" y="2117404"/>
            <a:ext cx="433683" cy="225596"/>
          </a:xfrm>
          <a:prstGeom prst="rightArrow">
            <a:avLst/>
          </a:prstGeom>
          <a:solidFill>
            <a:srgbClr val="7030A0">
              <a:alpha val="50196"/>
            </a:srgb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DE8B5C4-13D4-1092-929B-D4D757B2BD5C}"/>
              </a:ext>
            </a:extLst>
          </p:cNvPr>
          <p:cNvSpPr/>
          <p:nvPr/>
        </p:nvSpPr>
        <p:spPr>
          <a:xfrm flipH="1">
            <a:off x="7362644" y="2120778"/>
            <a:ext cx="433683" cy="225596"/>
          </a:xfrm>
          <a:prstGeom prst="rightArrow">
            <a:avLst/>
          </a:prstGeom>
          <a:solidFill>
            <a:srgbClr val="C00000">
              <a:alpha val="50196"/>
            </a:srgb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795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A8A0D-AF60-FC53-FEE8-E611B011A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954EE-47BA-B7E2-1AA0-D67D430B7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</p:spPr>
        <p:txBody>
          <a:bodyPr>
            <a:noAutofit/>
          </a:bodyPr>
          <a:lstStyle/>
          <a:p>
            <a:pPr algn="l"/>
            <a:r>
              <a:rPr lang="en-GB" sz="2400" dirty="0">
                <a:ln w="0"/>
              </a:rPr>
              <a:t>1- STABILITY</a:t>
            </a:r>
            <a:r>
              <a:rPr lang="en-GB" sz="32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GB" sz="2400" dirty="0">
                <a:ln w="0"/>
              </a:rPr>
              <a:t>IN EXTREME OFFSHORE ENVIRONMENT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A755CDA-6EF6-4996-FAB6-6D97CA38C669}"/>
              </a:ext>
            </a:extLst>
          </p:cNvPr>
          <p:cNvSpPr/>
          <p:nvPr/>
        </p:nvSpPr>
        <p:spPr>
          <a:xfrm>
            <a:off x="1270333" y="2076024"/>
            <a:ext cx="3117850" cy="793750"/>
          </a:xfrm>
          <a:custGeom>
            <a:avLst/>
            <a:gdLst>
              <a:gd name="connsiteX0" fmla="*/ 0 w 3117850"/>
              <a:gd name="connsiteY0" fmla="*/ 355600 h 793750"/>
              <a:gd name="connsiteX1" fmla="*/ 273050 w 3117850"/>
              <a:gd name="connsiteY1" fmla="*/ 361950 h 793750"/>
              <a:gd name="connsiteX2" fmla="*/ 400050 w 3117850"/>
              <a:gd name="connsiteY2" fmla="*/ 361950 h 793750"/>
              <a:gd name="connsiteX3" fmla="*/ 539750 w 3117850"/>
              <a:gd name="connsiteY3" fmla="*/ 298450 h 793750"/>
              <a:gd name="connsiteX4" fmla="*/ 704850 w 3117850"/>
              <a:gd name="connsiteY4" fmla="*/ 190500 h 793750"/>
              <a:gd name="connsiteX5" fmla="*/ 825500 w 3117850"/>
              <a:gd name="connsiteY5" fmla="*/ 82550 h 793750"/>
              <a:gd name="connsiteX6" fmla="*/ 914400 w 3117850"/>
              <a:gd name="connsiteY6" fmla="*/ 50800 h 793750"/>
              <a:gd name="connsiteX7" fmla="*/ 977900 w 3117850"/>
              <a:gd name="connsiteY7" fmla="*/ 50800 h 793750"/>
              <a:gd name="connsiteX8" fmla="*/ 1041400 w 3117850"/>
              <a:gd name="connsiteY8" fmla="*/ 69850 h 793750"/>
              <a:gd name="connsiteX9" fmla="*/ 1130300 w 3117850"/>
              <a:gd name="connsiteY9" fmla="*/ 152400 h 793750"/>
              <a:gd name="connsiteX10" fmla="*/ 1231900 w 3117850"/>
              <a:gd name="connsiteY10" fmla="*/ 228600 h 793750"/>
              <a:gd name="connsiteX11" fmla="*/ 1289050 w 3117850"/>
              <a:gd name="connsiteY11" fmla="*/ 279400 h 793750"/>
              <a:gd name="connsiteX12" fmla="*/ 1397000 w 3117850"/>
              <a:gd name="connsiteY12" fmla="*/ 330200 h 793750"/>
              <a:gd name="connsiteX13" fmla="*/ 1524000 w 3117850"/>
              <a:gd name="connsiteY13" fmla="*/ 355600 h 793750"/>
              <a:gd name="connsiteX14" fmla="*/ 1758950 w 3117850"/>
              <a:gd name="connsiteY14" fmla="*/ 361950 h 793750"/>
              <a:gd name="connsiteX15" fmla="*/ 1885950 w 3117850"/>
              <a:gd name="connsiteY15" fmla="*/ 342900 h 793750"/>
              <a:gd name="connsiteX16" fmla="*/ 1968500 w 3117850"/>
              <a:gd name="connsiteY16" fmla="*/ 292100 h 793750"/>
              <a:gd name="connsiteX17" fmla="*/ 2025650 w 3117850"/>
              <a:gd name="connsiteY17" fmla="*/ 222250 h 793750"/>
              <a:gd name="connsiteX18" fmla="*/ 2178050 w 3117850"/>
              <a:gd name="connsiteY18" fmla="*/ 50800 h 793750"/>
              <a:gd name="connsiteX19" fmla="*/ 2235200 w 3117850"/>
              <a:gd name="connsiteY19" fmla="*/ 6350 h 793750"/>
              <a:gd name="connsiteX20" fmla="*/ 2298700 w 3117850"/>
              <a:gd name="connsiteY20" fmla="*/ 0 h 793750"/>
              <a:gd name="connsiteX21" fmla="*/ 2362200 w 3117850"/>
              <a:gd name="connsiteY21" fmla="*/ 19050 h 793750"/>
              <a:gd name="connsiteX22" fmla="*/ 2444750 w 3117850"/>
              <a:gd name="connsiteY22" fmla="*/ 82550 h 793750"/>
              <a:gd name="connsiteX23" fmla="*/ 2546350 w 3117850"/>
              <a:gd name="connsiteY23" fmla="*/ 203200 h 793750"/>
              <a:gd name="connsiteX24" fmla="*/ 2673350 w 3117850"/>
              <a:gd name="connsiteY24" fmla="*/ 317500 h 793750"/>
              <a:gd name="connsiteX25" fmla="*/ 2768600 w 3117850"/>
              <a:gd name="connsiteY25" fmla="*/ 342900 h 793750"/>
              <a:gd name="connsiteX26" fmla="*/ 2838450 w 3117850"/>
              <a:gd name="connsiteY26" fmla="*/ 368300 h 793750"/>
              <a:gd name="connsiteX27" fmla="*/ 2965450 w 3117850"/>
              <a:gd name="connsiteY27" fmla="*/ 368300 h 793750"/>
              <a:gd name="connsiteX28" fmla="*/ 3048000 w 3117850"/>
              <a:gd name="connsiteY28" fmla="*/ 374650 h 793750"/>
              <a:gd name="connsiteX29" fmla="*/ 3105150 w 3117850"/>
              <a:gd name="connsiteY29" fmla="*/ 368300 h 793750"/>
              <a:gd name="connsiteX30" fmla="*/ 3117850 w 3117850"/>
              <a:gd name="connsiteY30" fmla="*/ 368300 h 793750"/>
              <a:gd name="connsiteX31" fmla="*/ 3117850 w 3117850"/>
              <a:gd name="connsiteY31" fmla="*/ 793750 h 793750"/>
              <a:gd name="connsiteX32" fmla="*/ 12700 w 3117850"/>
              <a:gd name="connsiteY32" fmla="*/ 793750 h 793750"/>
              <a:gd name="connsiteX33" fmla="*/ 0 w 3117850"/>
              <a:gd name="connsiteY33" fmla="*/ 355600 h 79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117850" h="793750">
                <a:moveTo>
                  <a:pt x="0" y="355600"/>
                </a:moveTo>
                <a:lnTo>
                  <a:pt x="273050" y="361950"/>
                </a:lnTo>
                <a:lnTo>
                  <a:pt x="400050" y="361950"/>
                </a:lnTo>
                <a:lnTo>
                  <a:pt x="539750" y="298450"/>
                </a:lnTo>
                <a:lnTo>
                  <a:pt x="704850" y="190500"/>
                </a:lnTo>
                <a:lnTo>
                  <a:pt x="825500" y="82550"/>
                </a:lnTo>
                <a:lnTo>
                  <a:pt x="914400" y="50800"/>
                </a:lnTo>
                <a:lnTo>
                  <a:pt x="977900" y="50800"/>
                </a:lnTo>
                <a:lnTo>
                  <a:pt x="1041400" y="69850"/>
                </a:lnTo>
                <a:lnTo>
                  <a:pt x="1130300" y="152400"/>
                </a:lnTo>
                <a:lnTo>
                  <a:pt x="1231900" y="228600"/>
                </a:lnTo>
                <a:lnTo>
                  <a:pt x="1289050" y="279400"/>
                </a:lnTo>
                <a:lnTo>
                  <a:pt x="1397000" y="330200"/>
                </a:lnTo>
                <a:lnTo>
                  <a:pt x="1524000" y="355600"/>
                </a:lnTo>
                <a:lnTo>
                  <a:pt x="1758950" y="361950"/>
                </a:lnTo>
                <a:lnTo>
                  <a:pt x="1885950" y="342900"/>
                </a:lnTo>
                <a:lnTo>
                  <a:pt x="1968500" y="292100"/>
                </a:lnTo>
                <a:lnTo>
                  <a:pt x="2025650" y="222250"/>
                </a:lnTo>
                <a:lnTo>
                  <a:pt x="2178050" y="50800"/>
                </a:lnTo>
                <a:lnTo>
                  <a:pt x="2235200" y="6350"/>
                </a:lnTo>
                <a:lnTo>
                  <a:pt x="2298700" y="0"/>
                </a:lnTo>
                <a:lnTo>
                  <a:pt x="2362200" y="19050"/>
                </a:lnTo>
                <a:lnTo>
                  <a:pt x="2444750" y="82550"/>
                </a:lnTo>
                <a:lnTo>
                  <a:pt x="2546350" y="203200"/>
                </a:lnTo>
                <a:lnTo>
                  <a:pt x="2673350" y="317500"/>
                </a:lnTo>
                <a:lnTo>
                  <a:pt x="2768600" y="342900"/>
                </a:lnTo>
                <a:lnTo>
                  <a:pt x="2838450" y="368300"/>
                </a:lnTo>
                <a:lnTo>
                  <a:pt x="2965450" y="368300"/>
                </a:lnTo>
                <a:lnTo>
                  <a:pt x="3048000" y="374650"/>
                </a:lnTo>
                <a:lnTo>
                  <a:pt x="3105150" y="368300"/>
                </a:lnTo>
                <a:lnTo>
                  <a:pt x="3117850" y="368300"/>
                </a:lnTo>
                <a:lnTo>
                  <a:pt x="3117850" y="793750"/>
                </a:lnTo>
                <a:lnTo>
                  <a:pt x="12700" y="793750"/>
                </a:lnTo>
                <a:cubicBezTo>
                  <a:pt x="14817" y="651933"/>
                  <a:pt x="16933" y="510117"/>
                  <a:pt x="0" y="35560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  <a:p>
            <a:pPr algn="ctr"/>
            <a:endParaRPr lang="en-GB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9E91045-130B-CFE3-D351-62B13EA34B51}"/>
              </a:ext>
            </a:extLst>
          </p:cNvPr>
          <p:cNvCxnSpPr>
            <a:cxnSpLocks/>
          </p:cNvCxnSpPr>
          <p:nvPr/>
        </p:nvCxnSpPr>
        <p:spPr>
          <a:xfrm flipH="1">
            <a:off x="1270333" y="2256044"/>
            <a:ext cx="2928466" cy="0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8460A7C-799D-6D0C-C6A0-3EE11DC0D422}"/>
              </a:ext>
            </a:extLst>
          </p:cNvPr>
          <p:cNvSpPr txBox="1"/>
          <p:nvPr/>
        </p:nvSpPr>
        <p:spPr>
          <a:xfrm>
            <a:off x="1186291" y="2004016"/>
            <a:ext cx="8363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rgbClr val="00B0F0"/>
                </a:solidFill>
              </a:rPr>
              <a:t>(still) SWL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18A3610-EC88-A36C-E07A-14CD631FB5C1}"/>
              </a:ext>
            </a:extLst>
          </p:cNvPr>
          <p:cNvSpPr/>
          <p:nvPr/>
        </p:nvSpPr>
        <p:spPr>
          <a:xfrm>
            <a:off x="1270333" y="2869774"/>
            <a:ext cx="3117847" cy="6233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>
                <a:solidFill>
                  <a:schemeClr val="tx1"/>
                </a:solidFill>
              </a:rPr>
              <a:t>seabed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8DF42FE-1E83-6320-5F40-83742221E052}"/>
              </a:ext>
            </a:extLst>
          </p:cNvPr>
          <p:cNvSpPr/>
          <p:nvPr/>
        </p:nvSpPr>
        <p:spPr>
          <a:xfrm>
            <a:off x="3334703" y="2869037"/>
            <a:ext cx="291299" cy="100547"/>
          </a:xfrm>
          <a:custGeom>
            <a:avLst/>
            <a:gdLst>
              <a:gd name="connsiteX0" fmla="*/ 0 w 304800"/>
              <a:gd name="connsiteY0" fmla="*/ 0 h 44450"/>
              <a:gd name="connsiteX1" fmla="*/ 76200 w 304800"/>
              <a:gd name="connsiteY1" fmla="*/ 25400 h 44450"/>
              <a:gd name="connsiteX2" fmla="*/ 152400 w 304800"/>
              <a:gd name="connsiteY2" fmla="*/ 44450 h 44450"/>
              <a:gd name="connsiteX3" fmla="*/ 254000 w 304800"/>
              <a:gd name="connsiteY3" fmla="*/ 31750 h 44450"/>
              <a:gd name="connsiteX4" fmla="*/ 304800 w 304800"/>
              <a:gd name="connsiteY4" fmla="*/ 0 h 44450"/>
              <a:gd name="connsiteX5" fmla="*/ 0 w 304800"/>
              <a:gd name="connsiteY5" fmla="*/ 0 h 4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00" h="44450">
                <a:moveTo>
                  <a:pt x="0" y="0"/>
                </a:moveTo>
                <a:lnTo>
                  <a:pt x="76200" y="25400"/>
                </a:lnTo>
                <a:lnTo>
                  <a:pt x="152400" y="44450"/>
                </a:lnTo>
                <a:lnTo>
                  <a:pt x="254000" y="3175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D0840C0F-79EB-258A-09CC-C9D244B8829C}"/>
              </a:ext>
            </a:extLst>
          </p:cNvPr>
          <p:cNvSpPr/>
          <p:nvPr/>
        </p:nvSpPr>
        <p:spPr>
          <a:xfrm>
            <a:off x="1966550" y="2867094"/>
            <a:ext cx="312725" cy="107165"/>
          </a:xfrm>
          <a:custGeom>
            <a:avLst/>
            <a:gdLst>
              <a:gd name="connsiteX0" fmla="*/ 0 w 304800"/>
              <a:gd name="connsiteY0" fmla="*/ 0 h 44450"/>
              <a:gd name="connsiteX1" fmla="*/ 76200 w 304800"/>
              <a:gd name="connsiteY1" fmla="*/ 25400 h 44450"/>
              <a:gd name="connsiteX2" fmla="*/ 152400 w 304800"/>
              <a:gd name="connsiteY2" fmla="*/ 44450 h 44450"/>
              <a:gd name="connsiteX3" fmla="*/ 254000 w 304800"/>
              <a:gd name="connsiteY3" fmla="*/ 31750 h 44450"/>
              <a:gd name="connsiteX4" fmla="*/ 304800 w 304800"/>
              <a:gd name="connsiteY4" fmla="*/ 0 h 44450"/>
              <a:gd name="connsiteX5" fmla="*/ 0 w 304800"/>
              <a:gd name="connsiteY5" fmla="*/ 0 h 4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00" h="44450">
                <a:moveTo>
                  <a:pt x="0" y="0"/>
                </a:moveTo>
                <a:lnTo>
                  <a:pt x="76200" y="25400"/>
                </a:lnTo>
                <a:lnTo>
                  <a:pt x="152400" y="44450"/>
                </a:lnTo>
                <a:lnTo>
                  <a:pt x="254000" y="3175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F669BB4-69AB-439C-7F12-EFB639A5CD60}"/>
              </a:ext>
            </a:extLst>
          </p:cNvPr>
          <p:cNvSpPr txBox="1"/>
          <p:nvPr/>
        </p:nvSpPr>
        <p:spPr>
          <a:xfrm>
            <a:off x="2679881" y="2423636"/>
            <a:ext cx="635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rgbClr val="C00000"/>
                </a:solidFill>
              </a:rPr>
              <a:t>trough</a:t>
            </a:r>
            <a:endParaRPr lang="en-GB" sz="1000" b="1">
              <a:solidFill>
                <a:srgbClr val="C00000"/>
              </a:solidFill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62078975-4F72-6AD5-9574-AB8F3E18338E}"/>
              </a:ext>
            </a:extLst>
          </p:cNvPr>
          <p:cNvSpPr/>
          <p:nvPr/>
        </p:nvSpPr>
        <p:spPr>
          <a:xfrm>
            <a:off x="2908552" y="2412389"/>
            <a:ext cx="57225" cy="5787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7882704-0980-C075-4A0C-22FB25E524BB}"/>
              </a:ext>
            </a:extLst>
          </p:cNvPr>
          <p:cNvSpPr txBox="1"/>
          <p:nvPr/>
        </p:nvSpPr>
        <p:spPr>
          <a:xfrm>
            <a:off x="3518869" y="1860206"/>
            <a:ext cx="589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rgbClr val="7030A0"/>
                </a:solidFill>
              </a:rPr>
              <a:t>crest</a:t>
            </a:r>
            <a:endParaRPr lang="en-GB" sz="1000" b="1">
              <a:solidFill>
                <a:srgbClr val="7030A0"/>
              </a:solidFill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082C1DC-9873-6655-DC6A-BF91F90A4FCA}"/>
              </a:ext>
            </a:extLst>
          </p:cNvPr>
          <p:cNvSpPr/>
          <p:nvPr/>
        </p:nvSpPr>
        <p:spPr>
          <a:xfrm>
            <a:off x="3523665" y="2037084"/>
            <a:ext cx="57225" cy="578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4CE8FCE-2825-0B63-39C4-DDAB5FD5335E}"/>
              </a:ext>
            </a:extLst>
          </p:cNvPr>
          <p:cNvSpPr/>
          <p:nvPr/>
        </p:nvSpPr>
        <p:spPr>
          <a:xfrm>
            <a:off x="4355805" y="2094958"/>
            <a:ext cx="3136727" cy="774816"/>
          </a:xfrm>
          <a:custGeom>
            <a:avLst/>
            <a:gdLst>
              <a:gd name="connsiteX0" fmla="*/ 0 w 3117850"/>
              <a:gd name="connsiteY0" fmla="*/ 355600 h 793750"/>
              <a:gd name="connsiteX1" fmla="*/ 273050 w 3117850"/>
              <a:gd name="connsiteY1" fmla="*/ 361950 h 793750"/>
              <a:gd name="connsiteX2" fmla="*/ 400050 w 3117850"/>
              <a:gd name="connsiteY2" fmla="*/ 361950 h 793750"/>
              <a:gd name="connsiteX3" fmla="*/ 539750 w 3117850"/>
              <a:gd name="connsiteY3" fmla="*/ 298450 h 793750"/>
              <a:gd name="connsiteX4" fmla="*/ 704850 w 3117850"/>
              <a:gd name="connsiteY4" fmla="*/ 190500 h 793750"/>
              <a:gd name="connsiteX5" fmla="*/ 825500 w 3117850"/>
              <a:gd name="connsiteY5" fmla="*/ 82550 h 793750"/>
              <a:gd name="connsiteX6" fmla="*/ 914400 w 3117850"/>
              <a:gd name="connsiteY6" fmla="*/ 50800 h 793750"/>
              <a:gd name="connsiteX7" fmla="*/ 977900 w 3117850"/>
              <a:gd name="connsiteY7" fmla="*/ 50800 h 793750"/>
              <a:gd name="connsiteX8" fmla="*/ 1041400 w 3117850"/>
              <a:gd name="connsiteY8" fmla="*/ 69850 h 793750"/>
              <a:gd name="connsiteX9" fmla="*/ 1130300 w 3117850"/>
              <a:gd name="connsiteY9" fmla="*/ 152400 h 793750"/>
              <a:gd name="connsiteX10" fmla="*/ 1231900 w 3117850"/>
              <a:gd name="connsiteY10" fmla="*/ 228600 h 793750"/>
              <a:gd name="connsiteX11" fmla="*/ 1289050 w 3117850"/>
              <a:gd name="connsiteY11" fmla="*/ 279400 h 793750"/>
              <a:gd name="connsiteX12" fmla="*/ 1397000 w 3117850"/>
              <a:gd name="connsiteY12" fmla="*/ 330200 h 793750"/>
              <a:gd name="connsiteX13" fmla="*/ 1524000 w 3117850"/>
              <a:gd name="connsiteY13" fmla="*/ 355600 h 793750"/>
              <a:gd name="connsiteX14" fmla="*/ 1758950 w 3117850"/>
              <a:gd name="connsiteY14" fmla="*/ 361950 h 793750"/>
              <a:gd name="connsiteX15" fmla="*/ 1885950 w 3117850"/>
              <a:gd name="connsiteY15" fmla="*/ 342900 h 793750"/>
              <a:gd name="connsiteX16" fmla="*/ 1968500 w 3117850"/>
              <a:gd name="connsiteY16" fmla="*/ 292100 h 793750"/>
              <a:gd name="connsiteX17" fmla="*/ 2025650 w 3117850"/>
              <a:gd name="connsiteY17" fmla="*/ 222250 h 793750"/>
              <a:gd name="connsiteX18" fmla="*/ 2178050 w 3117850"/>
              <a:gd name="connsiteY18" fmla="*/ 50800 h 793750"/>
              <a:gd name="connsiteX19" fmla="*/ 2235200 w 3117850"/>
              <a:gd name="connsiteY19" fmla="*/ 6350 h 793750"/>
              <a:gd name="connsiteX20" fmla="*/ 2298700 w 3117850"/>
              <a:gd name="connsiteY20" fmla="*/ 0 h 793750"/>
              <a:gd name="connsiteX21" fmla="*/ 2362200 w 3117850"/>
              <a:gd name="connsiteY21" fmla="*/ 19050 h 793750"/>
              <a:gd name="connsiteX22" fmla="*/ 2444750 w 3117850"/>
              <a:gd name="connsiteY22" fmla="*/ 82550 h 793750"/>
              <a:gd name="connsiteX23" fmla="*/ 2546350 w 3117850"/>
              <a:gd name="connsiteY23" fmla="*/ 203200 h 793750"/>
              <a:gd name="connsiteX24" fmla="*/ 2673350 w 3117850"/>
              <a:gd name="connsiteY24" fmla="*/ 317500 h 793750"/>
              <a:gd name="connsiteX25" fmla="*/ 2768600 w 3117850"/>
              <a:gd name="connsiteY25" fmla="*/ 342900 h 793750"/>
              <a:gd name="connsiteX26" fmla="*/ 2838450 w 3117850"/>
              <a:gd name="connsiteY26" fmla="*/ 368300 h 793750"/>
              <a:gd name="connsiteX27" fmla="*/ 2965450 w 3117850"/>
              <a:gd name="connsiteY27" fmla="*/ 368300 h 793750"/>
              <a:gd name="connsiteX28" fmla="*/ 3048000 w 3117850"/>
              <a:gd name="connsiteY28" fmla="*/ 374650 h 793750"/>
              <a:gd name="connsiteX29" fmla="*/ 3105150 w 3117850"/>
              <a:gd name="connsiteY29" fmla="*/ 368300 h 793750"/>
              <a:gd name="connsiteX30" fmla="*/ 3117850 w 3117850"/>
              <a:gd name="connsiteY30" fmla="*/ 368300 h 793750"/>
              <a:gd name="connsiteX31" fmla="*/ 3117850 w 3117850"/>
              <a:gd name="connsiteY31" fmla="*/ 793750 h 793750"/>
              <a:gd name="connsiteX32" fmla="*/ 12700 w 3117850"/>
              <a:gd name="connsiteY32" fmla="*/ 793750 h 793750"/>
              <a:gd name="connsiteX33" fmla="*/ 0 w 3117850"/>
              <a:gd name="connsiteY33" fmla="*/ 355600 h 79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117850" h="793750">
                <a:moveTo>
                  <a:pt x="0" y="355600"/>
                </a:moveTo>
                <a:lnTo>
                  <a:pt x="273050" y="361950"/>
                </a:lnTo>
                <a:lnTo>
                  <a:pt x="400050" y="361950"/>
                </a:lnTo>
                <a:lnTo>
                  <a:pt x="539750" y="298450"/>
                </a:lnTo>
                <a:lnTo>
                  <a:pt x="704850" y="190500"/>
                </a:lnTo>
                <a:lnTo>
                  <a:pt x="825500" y="82550"/>
                </a:lnTo>
                <a:lnTo>
                  <a:pt x="914400" y="50800"/>
                </a:lnTo>
                <a:lnTo>
                  <a:pt x="977900" y="50800"/>
                </a:lnTo>
                <a:lnTo>
                  <a:pt x="1041400" y="69850"/>
                </a:lnTo>
                <a:lnTo>
                  <a:pt x="1130300" y="152400"/>
                </a:lnTo>
                <a:lnTo>
                  <a:pt x="1231900" y="228600"/>
                </a:lnTo>
                <a:lnTo>
                  <a:pt x="1289050" y="279400"/>
                </a:lnTo>
                <a:lnTo>
                  <a:pt x="1397000" y="330200"/>
                </a:lnTo>
                <a:lnTo>
                  <a:pt x="1524000" y="355600"/>
                </a:lnTo>
                <a:lnTo>
                  <a:pt x="1758950" y="361950"/>
                </a:lnTo>
                <a:lnTo>
                  <a:pt x="1885950" y="342900"/>
                </a:lnTo>
                <a:lnTo>
                  <a:pt x="1968500" y="292100"/>
                </a:lnTo>
                <a:lnTo>
                  <a:pt x="2025650" y="222250"/>
                </a:lnTo>
                <a:lnTo>
                  <a:pt x="2178050" y="50800"/>
                </a:lnTo>
                <a:lnTo>
                  <a:pt x="2235200" y="6350"/>
                </a:lnTo>
                <a:lnTo>
                  <a:pt x="2298700" y="0"/>
                </a:lnTo>
                <a:lnTo>
                  <a:pt x="2362200" y="19050"/>
                </a:lnTo>
                <a:lnTo>
                  <a:pt x="2444750" y="82550"/>
                </a:lnTo>
                <a:lnTo>
                  <a:pt x="2546350" y="203200"/>
                </a:lnTo>
                <a:lnTo>
                  <a:pt x="2673350" y="317500"/>
                </a:lnTo>
                <a:lnTo>
                  <a:pt x="2768600" y="342900"/>
                </a:lnTo>
                <a:lnTo>
                  <a:pt x="2838450" y="368300"/>
                </a:lnTo>
                <a:lnTo>
                  <a:pt x="2965450" y="368300"/>
                </a:lnTo>
                <a:lnTo>
                  <a:pt x="3048000" y="374650"/>
                </a:lnTo>
                <a:lnTo>
                  <a:pt x="3105150" y="368300"/>
                </a:lnTo>
                <a:lnTo>
                  <a:pt x="3117850" y="368300"/>
                </a:lnTo>
                <a:lnTo>
                  <a:pt x="3117850" y="793750"/>
                </a:lnTo>
                <a:lnTo>
                  <a:pt x="12700" y="793750"/>
                </a:lnTo>
                <a:cubicBezTo>
                  <a:pt x="14817" y="651933"/>
                  <a:pt x="16933" y="510117"/>
                  <a:pt x="0" y="35560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53482C-611F-4680-3876-DA6565FDB790}"/>
              </a:ext>
            </a:extLst>
          </p:cNvPr>
          <p:cNvCxnSpPr>
            <a:cxnSpLocks/>
          </p:cNvCxnSpPr>
          <p:nvPr/>
        </p:nvCxnSpPr>
        <p:spPr>
          <a:xfrm flipH="1">
            <a:off x="4374682" y="2256044"/>
            <a:ext cx="2928466" cy="0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9403F689-DD8C-6123-8876-F0767F1FA600}"/>
              </a:ext>
            </a:extLst>
          </p:cNvPr>
          <p:cNvSpPr/>
          <p:nvPr/>
        </p:nvSpPr>
        <p:spPr>
          <a:xfrm>
            <a:off x="4374682" y="2869774"/>
            <a:ext cx="3492185" cy="6305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04E3334-5620-3FA8-898A-3585DF10076D}"/>
              </a:ext>
            </a:extLst>
          </p:cNvPr>
          <p:cNvSpPr/>
          <p:nvPr/>
        </p:nvSpPr>
        <p:spPr>
          <a:xfrm>
            <a:off x="6978182" y="2861990"/>
            <a:ext cx="304800" cy="107591"/>
          </a:xfrm>
          <a:custGeom>
            <a:avLst/>
            <a:gdLst>
              <a:gd name="connsiteX0" fmla="*/ 0 w 304800"/>
              <a:gd name="connsiteY0" fmla="*/ 0 h 44450"/>
              <a:gd name="connsiteX1" fmla="*/ 76200 w 304800"/>
              <a:gd name="connsiteY1" fmla="*/ 25400 h 44450"/>
              <a:gd name="connsiteX2" fmla="*/ 152400 w 304800"/>
              <a:gd name="connsiteY2" fmla="*/ 44450 h 44450"/>
              <a:gd name="connsiteX3" fmla="*/ 254000 w 304800"/>
              <a:gd name="connsiteY3" fmla="*/ 31750 h 44450"/>
              <a:gd name="connsiteX4" fmla="*/ 304800 w 304800"/>
              <a:gd name="connsiteY4" fmla="*/ 0 h 44450"/>
              <a:gd name="connsiteX5" fmla="*/ 0 w 304800"/>
              <a:gd name="connsiteY5" fmla="*/ 0 h 4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00" h="44450">
                <a:moveTo>
                  <a:pt x="0" y="0"/>
                </a:moveTo>
                <a:lnTo>
                  <a:pt x="76200" y="25400"/>
                </a:lnTo>
                <a:lnTo>
                  <a:pt x="152400" y="44450"/>
                </a:lnTo>
                <a:lnTo>
                  <a:pt x="254000" y="3175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1B6019B-B533-7317-033C-319D967D8DF4}"/>
              </a:ext>
            </a:extLst>
          </p:cNvPr>
          <p:cNvSpPr/>
          <p:nvPr/>
        </p:nvSpPr>
        <p:spPr>
          <a:xfrm>
            <a:off x="5868500" y="2869037"/>
            <a:ext cx="244047" cy="107165"/>
          </a:xfrm>
          <a:custGeom>
            <a:avLst/>
            <a:gdLst>
              <a:gd name="connsiteX0" fmla="*/ 0 w 304800"/>
              <a:gd name="connsiteY0" fmla="*/ 0 h 44450"/>
              <a:gd name="connsiteX1" fmla="*/ 76200 w 304800"/>
              <a:gd name="connsiteY1" fmla="*/ 25400 h 44450"/>
              <a:gd name="connsiteX2" fmla="*/ 152400 w 304800"/>
              <a:gd name="connsiteY2" fmla="*/ 44450 h 44450"/>
              <a:gd name="connsiteX3" fmla="*/ 254000 w 304800"/>
              <a:gd name="connsiteY3" fmla="*/ 31750 h 44450"/>
              <a:gd name="connsiteX4" fmla="*/ 304800 w 304800"/>
              <a:gd name="connsiteY4" fmla="*/ 0 h 44450"/>
              <a:gd name="connsiteX5" fmla="*/ 0 w 304800"/>
              <a:gd name="connsiteY5" fmla="*/ 0 h 4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00" h="44450">
                <a:moveTo>
                  <a:pt x="0" y="0"/>
                </a:moveTo>
                <a:lnTo>
                  <a:pt x="76200" y="25400"/>
                </a:lnTo>
                <a:lnTo>
                  <a:pt x="152400" y="44450"/>
                </a:lnTo>
                <a:lnTo>
                  <a:pt x="254000" y="3175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9FC0934-13CB-31F1-0FA9-02F45192ED91}"/>
              </a:ext>
            </a:extLst>
          </p:cNvPr>
          <p:cNvSpPr/>
          <p:nvPr/>
        </p:nvSpPr>
        <p:spPr>
          <a:xfrm>
            <a:off x="5314950" y="2051244"/>
            <a:ext cx="514350" cy="81111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7030A0"/>
                </a:solidFill>
              </a:rPr>
              <a:t>C</a:t>
            </a: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7492687D-9DAB-7FC9-DD92-427D785CFE33}"/>
              </a:ext>
            </a:extLst>
          </p:cNvPr>
          <p:cNvSpPr/>
          <p:nvPr/>
        </p:nvSpPr>
        <p:spPr>
          <a:xfrm>
            <a:off x="7323942" y="2058291"/>
            <a:ext cx="514350" cy="81111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accent2">
                    <a:lumMod val="75000"/>
                  </a:schemeClr>
                </a:solidFill>
              </a:rPr>
              <a:t>T</a:t>
            </a:r>
          </a:p>
        </p:txBody>
      </p:sp>
      <p:sp>
        <p:nvSpPr>
          <p:cNvPr id="1038" name="Arrow: Notched Right 1037">
            <a:extLst>
              <a:ext uri="{FF2B5EF4-FFF2-40B4-BE49-F238E27FC236}">
                <a16:creationId xmlns:a16="http://schemas.microsoft.com/office/drawing/2014/main" id="{ABC17C57-0FCB-3C47-59BC-65DF9455C85B}"/>
              </a:ext>
            </a:extLst>
          </p:cNvPr>
          <p:cNvSpPr/>
          <p:nvPr/>
        </p:nvSpPr>
        <p:spPr>
          <a:xfrm>
            <a:off x="1219357" y="1059137"/>
            <a:ext cx="3492840" cy="664945"/>
          </a:xfrm>
          <a:prstGeom prst="notched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direction of wave</a:t>
            </a:r>
          </a:p>
        </p:txBody>
      </p:sp>
      <p:sp>
        <p:nvSpPr>
          <p:cNvPr id="1039" name="Oval 1038">
            <a:extLst>
              <a:ext uri="{FF2B5EF4-FFF2-40B4-BE49-F238E27FC236}">
                <a16:creationId xmlns:a16="http://schemas.microsoft.com/office/drawing/2014/main" id="{B0B4C3D6-0178-EBE5-2692-6DF31E5CD4FA}"/>
              </a:ext>
            </a:extLst>
          </p:cNvPr>
          <p:cNvSpPr/>
          <p:nvPr/>
        </p:nvSpPr>
        <p:spPr>
          <a:xfrm>
            <a:off x="7266717" y="2412389"/>
            <a:ext cx="57225" cy="5787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0" name="Oval 1039">
            <a:extLst>
              <a:ext uri="{FF2B5EF4-FFF2-40B4-BE49-F238E27FC236}">
                <a16:creationId xmlns:a16="http://schemas.microsoft.com/office/drawing/2014/main" id="{860BD755-76C9-9A9B-7B30-ADF19F8593F5}"/>
              </a:ext>
            </a:extLst>
          </p:cNvPr>
          <p:cNvSpPr/>
          <p:nvPr/>
        </p:nvSpPr>
        <p:spPr>
          <a:xfrm>
            <a:off x="5281246" y="2114310"/>
            <a:ext cx="57225" cy="578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42" name="Straight Arrow Connector 1041">
            <a:extLst>
              <a:ext uri="{FF2B5EF4-FFF2-40B4-BE49-F238E27FC236}">
                <a16:creationId xmlns:a16="http://schemas.microsoft.com/office/drawing/2014/main" id="{6762F6AD-6B92-7B27-F48F-5D912847C8D1}"/>
              </a:ext>
            </a:extLst>
          </p:cNvPr>
          <p:cNvCxnSpPr>
            <a:cxnSpLocks/>
          </p:cNvCxnSpPr>
          <p:nvPr/>
        </p:nvCxnSpPr>
        <p:spPr>
          <a:xfrm flipV="1">
            <a:off x="7155917" y="2984208"/>
            <a:ext cx="0" cy="1624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43" name="TextBox 1042">
            <a:extLst>
              <a:ext uri="{FF2B5EF4-FFF2-40B4-BE49-F238E27FC236}">
                <a16:creationId xmlns:a16="http://schemas.microsoft.com/office/drawing/2014/main" id="{B189CFFC-42A5-68EE-5C15-A6D5044CA666}"/>
              </a:ext>
            </a:extLst>
          </p:cNvPr>
          <p:cNvSpPr txBox="1"/>
          <p:nvPr/>
        </p:nvSpPr>
        <p:spPr>
          <a:xfrm>
            <a:off x="5772154" y="3118877"/>
            <a:ext cx="19206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Scenario dependent</a:t>
            </a:r>
          </a:p>
        </p:txBody>
      </p:sp>
      <p:cxnSp>
        <p:nvCxnSpPr>
          <p:cNvPr id="1044" name="Straight Arrow Connector 1043">
            <a:extLst>
              <a:ext uri="{FF2B5EF4-FFF2-40B4-BE49-F238E27FC236}">
                <a16:creationId xmlns:a16="http://schemas.microsoft.com/office/drawing/2014/main" id="{2B67C0F1-EB49-4F16-8FAD-F5102E8A5604}"/>
              </a:ext>
            </a:extLst>
          </p:cNvPr>
          <p:cNvCxnSpPr>
            <a:cxnSpLocks/>
          </p:cNvCxnSpPr>
          <p:nvPr/>
        </p:nvCxnSpPr>
        <p:spPr>
          <a:xfrm flipV="1">
            <a:off x="6006855" y="2969581"/>
            <a:ext cx="0" cy="1624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2FA2A57-3133-F40F-7FA2-F0EFF0DFF93E}"/>
              </a:ext>
            </a:extLst>
          </p:cNvPr>
          <p:cNvSpPr/>
          <p:nvPr/>
        </p:nvSpPr>
        <p:spPr>
          <a:xfrm>
            <a:off x="5367212" y="2117404"/>
            <a:ext cx="433683" cy="225596"/>
          </a:xfrm>
          <a:prstGeom prst="rightArrow">
            <a:avLst/>
          </a:prstGeom>
          <a:solidFill>
            <a:srgbClr val="7030A0">
              <a:alpha val="50196"/>
            </a:srgb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838033E-0461-7134-A800-B45E23B7563C}"/>
              </a:ext>
            </a:extLst>
          </p:cNvPr>
          <p:cNvSpPr/>
          <p:nvPr/>
        </p:nvSpPr>
        <p:spPr>
          <a:xfrm flipH="1">
            <a:off x="7362644" y="2120778"/>
            <a:ext cx="433683" cy="225596"/>
          </a:xfrm>
          <a:prstGeom prst="rightArrow">
            <a:avLst/>
          </a:prstGeom>
          <a:solidFill>
            <a:srgbClr val="C00000">
              <a:alpha val="50196"/>
            </a:srgb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700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D6156-8E3B-FD2F-6B57-09E20BD9C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Title 1">
            <a:extLst>
              <a:ext uri="{FF2B5EF4-FFF2-40B4-BE49-F238E27FC236}">
                <a16:creationId xmlns:a16="http://schemas.microsoft.com/office/drawing/2014/main" id="{FC189669-716E-4FD2-4F44-EF9EBDD90AD9}"/>
              </a:ext>
            </a:extLst>
          </p:cNvPr>
          <p:cNvSpPr txBox="1">
            <a:spLocks/>
          </p:cNvSpPr>
          <p:nvPr/>
        </p:nvSpPr>
        <p:spPr>
          <a:xfrm>
            <a:off x="457200" y="205978"/>
            <a:ext cx="8229600" cy="5655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dirty="0">
                <a:ln w="0"/>
              </a:rPr>
              <a:t>1- STABILITY</a:t>
            </a:r>
            <a:r>
              <a:rPr lang="en-GB" sz="32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GB" sz="2400" dirty="0">
                <a:ln w="0"/>
              </a:rPr>
              <a:t>IN EXTREME OFFSHORE ENVIRONMENT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A1A81B-DD28-0FC5-9939-730665FCF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84" y="1274244"/>
            <a:ext cx="2468880" cy="99543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DEEF9C7-3ADD-774B-B32D-2C9DA75CF6DB}"/>
              </a:ext>
            </a:extLst>
          </p:cNvPr>
          <p:cNvSpPr txBox="1"/>
          <p:nvPr/>
        </p:nvSpPr>
        <p:spPr>
          <a:xfrm>
            <a:off x="445776" y="928744"/>
            <a:ext cx="4455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Wave crest: Goda theory; ideal for breakwaters</a:t>
            </a:r>
          </a:p>
        </p:txBody>
      </p:sp>
    </p:spTree>
    <p:extLst>
      <p:ext uri="{BB962C8B-B14F-4D97-AF65-F5344CB8AC3E}">
        <p14:creationId xmlns:p14="http://schemas.microsoft.com/office/powerpoint/2010/main" val="308990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E137B-2DEE-2440-2F25-023DA0354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Title 1">
            <a:extLst>
              <a:ext uri="{FF2B5EF4-FFF2-40B4-BE49-F238E27FC236}">
                <a16:creationId xmlns:a16="http://schemas.microsoft.com/office/drawing/2014/main" id="{2633A6D3-A6E4-EE66-A314-BB258A4C321A}"/>
              </a:ext>
            </a:extLst>
          </p:cNvPr>
          <p:cNvSpPr txBox="1">
            <a:spLocks/>
          </p:cNvSpPr>
          <p:nvPr/>
        </p:nvSpPr>
        <p:spPr>
          <a:xfrm>
            <a:off x="457200" y="205978"/>
            <a:ext cx="8229600" cy="5655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dirty="0">
                <a:ln w="0"/>
              </a:rPr>
              <a:t>1- STABILITY</a:t>
            </a:r>
            <a:r>
              <a:rPr lang="en-GB" sz="32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GB" sz="2400" dirty="0">
                <a:ln w="0"/>
              </a:rPr>
              <a:t>IN EXTREME OFFSHORE ENVIRONMENT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8692A-A4C8-171F-DD2B-CCC20A458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84" y="1274244"/>
            <a:ext cx="2468880" cy="99543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450F14C-CFC6-6976-8D98-A8AD859E73E5}"/>
              </a:ext>
            </a:extLst>
          </p:cNvPr>
          <p:cNvSpPr txBox="1"/>
          <p:nvPr/>
        </p:nvSpPr>
        <p:spPr>
          <a:xfrm>
            <a:off x="445777" y="928744"/>
            <a:ext cx="2280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Wave crest: Goda theory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74EC3A-9407-3506-6749-9036BAA0278C}"/>
              </a:ext>
            </a:extLst>
          </p:cNvPr>
          <p:cNvSpPr txBox="1"/>
          <p:nvPr/>
        </p:nvSpPr>
        <p:spPr>
          <a:xfrm>
            <a:off x="441630" y="2801877"/>
            <a:ext cx="27230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Wave trough: Sainflou theory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5F7CF1-ACA2-6A58-1F2F-4E91F5EBD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484" y="3140431"/>
            <a:ext cx="2468880" cy="107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924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88D20-B004-BC4E-816B-5217F0921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Title 1">
            <a:extLst>
              <a:ext uri="{FF2B5EF4-FFF2-40B4-BE49-F238E27FC236}">
                <a16:creationId xmlns:a16="http://schemas.microsoft.com/office/drawing/2014/main" id="{6CDD7C8F-1E8D-AC93-4784-087B96EEF5FA}"/>
              </a:ext>
            </a:extLst>
          </p:cNvPr>
          <p:cNvSpPr txBox="1">
            <a:spLocks/>
          </p:cNvSpPr>
          <p:nvPr/>
        </p:nvSpPr>
        <p:spPr>
          <a:xfrm>
            <a:off x="457200" y="205978"/>
            <a:ext cx="8229600" cy="5655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dirty="0">
                <a:ln w="0"/>
              </a:rPr>
              <a:t>1- STABILITY</a:t>
            </a:r>
            <a:r>
              <a:rPr lang="en-GB" sz="32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GB" sz="2400" dirty="0">
                <a:ln w="0"/>
              </a:rPr>
              <a:t>IN EXTREME OFFSHORE ENVIRONMENT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D0F832-25C0-5BDD-8680-B296133D5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84" y="1274244"/>
            <a:ext cx="2468880" cy="99543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A70F582-7BA4-49FC-223F-FB2E3ADAAFD6}"/>
              </a:ext>
            </a:extLst>
          </p:cNvPr>
          <p:cNvSpPr txBox="1"/>
          <p:nvPr/>
        </p:nvSpPr>
        <p:spPr>
          <a:xfrm>
            <a:off x="445777" y="928744"/>
            <a:ext cx="2314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Wave crest: Goda theory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6FB615-D47E-4862-946F-8213393A5031}"/>
              </a:ext>
            </a:extLst>
          </p:cNvPr>
          <p:cNvSpPr txBox="1"/>
          <p:nvPr/>
        </p:nvSpPr>
        <p:spPr>
          <a:xfrm>
            <a:off x="441630" y="2801877"/>
            <a:ext cx="27230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Wave trough: Sainflou theory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9D1383-13A7-2BCD-BBF1-3EAACC5F9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484" y="3140431"/>
            <a:ext cx="2468880" cy="1074325"/>
          </a:xfrm>
          <a:prstGeom prst="rect">
            <a:avLst/>
          </a:prstGeom>
        </p:spPr>
      </p:pic>
      <p:sp>
        <p:nvSpPr>
          <p:cNvPr id="8" name="Arrow: Pentagon 7">
            <a:extLst>
              <a:ext uri="{FF2B5EF4-FFF2-40B4-BE49-F238E27FC236}">
                <a16:creationId xmlns:a16="http://schemas.microsoft.com/office/drawing/2014/main" id="{689B9446-5EEF-9964-4CF4-7F3E1F529CC1}"/>
              </a:ext>
            </a:extLst>
          </p:cNvPr>
          <p:cNvSpPr/>
          <p:nvPr/>
        </p:nvSpPr>
        <p:spPr>
          <a:xfrm>
            <a:off x="3083066" y="1643529"/>
            <a:ext cx="1275242" cy="391058"/>
          </a:xfrm>
          <a:prstGeom prst="homePlat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654F94B-B0FD-CE64-F67A-1E342C681A3C}"/>
                  </a:ext>
                </a:extLst>
              </p:cNvPr>
              <p:cNvSpPr txBox="1"/>
              <p:nvPr/>
            </p:nvSpPr>
            <p:spPr>
              <a:xfrm>
                <a:off x="3083066" y="1681518"/>
                <a:ext cx="128996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𝑟𝑢𝑏𝑏𝑙𝑒</m:t>
                        </m:r>
                      </m:sub>
                    </m:sSub>
                    <m:r>
                      <a:rPr lang="en-GB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𝑠𝑎𝑛𝑑</m:t>
                        </m:r>
                      </m:sub>
                    </m:sSub>
                  </m:oMath>
                </a14:m>
                <a:r>
                  <a:rPr lang="en-GB" sz="1200" dirty="0"/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654F94B-B0FD-CE64-F67A-1E342C681A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3066" y="1681518"/>
                <a:ext cx="1289968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CBD52DFA-A2AC-D92E-9DAA-1C0380CF17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3034" y="1311658"/>
            <a:ext cx="2468880" cy="93016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D777C24-448C-E5AE-5204-BACB8E0F05CA}"/>
              </a:ext>
            </a:extLst>
          </p:cNvPr>
          <p:cNvSpPr/>
          <p:nvPr/>
        </p:nvSpPr>
        <p:spPr>
          <a:xfrm rot="310253" flipH="1">
            <a:off x="5412849" y="1879666"/>
            <a:ext cx="900531" cy="113159"/>
          </a:xfrm>
          <a:custGeom>
            <a:avLst/>
            <a:gdLst>
              <a:gd name="connsiteX0" fmla="*/ 1216434 w 1218552"/>
              <a:gd name="connsiteY0" fmla="*/ 76692 h 89536"/>
              <a:gd name="connsiteX1" fmla="*/ 1051252 w 1218552"/>
              <a:gd name="connsiteY1" fmla="*/ 88490 h 89536"/>
              <a:gd name="connsiteX2" fmla="*/ 154551 w 1218552"/>
              <a:gd name="connsiteY2" fmla="*/ 53094 h 89536"/>
              <a:gd name="connsiteX3" fmla="*/ 7067 w 1218552"/>
              <a:gd name="connsiteY3" fmla="*/ 0 h 8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552" h="89536">
                <a:moveTo>
                  <a:pt x="1216434" y="76692"/>
                </a:moveTo>
                <a:cubicBezTo>
                  <a:pt x="1222333" y="84557"/>
                  <a:pt x="1228232" y="92423"/>
                  <a:pt x="1051252" y="88490"/>
                </a:cubicBezTo>
                <a:cubicBezTo>
                  <a:pt x="874272" y="84557"/>
                  <a:pt x="328582" y="67842"/>
                  <a:pt x="154551" y="53094"/>
                </a:cubicBezTo>
                <a:cubicBezTo>
                  <a:pt x="-19480" y="38346"/>
                  <a:pt x="-6207" y="19173"/>
                  <a:pt x="7067" y="0"/>
                </a:cubicBezTo>
              </a:path>
            </a:pathLst>
          </a:cu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4493D2-341A-1D60-75A1-ADA5F6733F53}"/>
              </a:ext>
            </a:extLst>
          </p:cNvPr>
          <p:cNvGrpSpPr/>
          <p:nvPr/>
        </p:nvGrpSpPr>
        <p:grpSpPr>
          <a:xfrm flipH="1">
            <a:off x="6237745" y="1914446"/>
            <a:ext cx="131335" cy="130332"/>
            <a:chOff x="6559932" y="2011622"/>
            <a:chExt cx="94320" cy="9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F2BD04C-F952-0D3C-1F39-EC2455A298B9}"/>
                    </a:ext>
                  </a:extLst>
                </p14:cNvPr>
                <p14:cNvContentPartPr/>
                <p14:nvPr/>
              </p14:nvContentPartPr>
              <p14:xfrm>
                <a:off x="6559932" y="2029262"/>
                <a:ext cx="36360" cy="759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B2F44E3-8B8F-0146-FD9E-48C65667E53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553439" y="2022781"/>
                  <a:ext cx="49086" cy="88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D1DC4F9-FC7B-EB11-DA07-1C21418D127F}"/>
                    </a:ext>
                  </a:extLst>
                </p14:cNvPr>
                <p14:cNvContentPartPr/>
                <p14:nvPr/>
              </p14:nvContentPartPr>
              <p14:xfrm>
                <a:off x="6566052" y="2011622"/>
                <a:ext cx="8820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569EE28-22CD-2002-A5DD-320CCF3185B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559586" y="2002622"/>
                  <a:ext cx="100874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FEF83F-FBE0-9115-4F1F-56B32B06762A}"/>
              </a:ext>
            </a:extLst>
          </p:cNvPr>
          <p:cNvSpPr txBox="1"/>
          <p:nvPr/>
        </p:nvSpPr>
        <p:spPr>
          <a:xfrm>
            <a:off x="5603474" y="1650084"/>
            <a:ext cx="778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00FFFF"/>
                </a:solidFill>
              </a:rPr>
              <a:t>flow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EA7C586-B6EE-1A73-EC58-547A7908AF48}"/>
              </a:ext>
            </a:extLst>
          </p:cNvPr>
          <p:cNvCxnSpPr>
            <a:cxnSpLocks/>
          </p:cNvCxnSpPr>
          <p:nvPr/>
        </p:nvCxnSpPr>
        <p:spPr>
          <a:xfrm>
            <a:off x="6269538" y="1801194"/>
            <a:ext cx="306669" cy="239372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7665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18F53-0732-FF6E-5FB3-205BDA3E5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Title 1">
            <a:extLst>
              <a:ext uri="{FF2B5EF4-FFF2-40B4-BE49-F238E27FC236}">
                <a16:creationId xmlns:a16="http://schemas.microsoft.com/office/drawing/2014/main" id="{F0CB598B-A2F3-FF46-F1BE-7536D65909FC}"/>
              </a:ext>
            </a:extLst>
          </p:cNvPr>
          <p:cNvSpPr txBox="1">
            <a:spLocks/>
          </p:cNvSpPr>
          <p:nvPr/>
        </p:nvSpPr>
        <p:spPr>
          <a:xfrm>
            <a:off x="457200" y="205978"/>
            <a:ext cx="8229600" cy="5655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dirty="0">
                <a:ln w="0"/>
              </a:rPr>
              <a:t>1- STABILITY</a:t>
            </a:r>
            <a:r>
              <a:rPr lang="en-GB" sz="32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GB" sz="2400" dirty="0">
                <a:ln w="0"/>
              </a:rPr>
              <a:t>IN EXTREME OFFSHORE ENVIRONMENT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844ED7-82FD-D61D-5C9B-0F935ECAF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84" y="1274244"/>
            <a:ext cx="2468880" cy="99543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B63D41D-E72F-7840-9454-0A7CB2D345A2}"/>
              </a:ext>
            </a:extLst>
          </p:cNvPr>
          <p:cNvSpPr txBox="1"/>
          <p:nvPr/>
        </p:nvSpPr>
        <p:spPr>
          <a:xfrm>
            <a:off x="445777" y="928744"/>
            <a:ext cx="2468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Wave crest: Goda theory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45C4A6-C2F8-5E91-FC81-D816C0988E8E}"/>
              </a:ext>
            </a:extLst>
          </p:cNvPr>
          <p:cNvSpPr txBox="1"/>
          <p:nvPr/>
        </p:nvSpPr>
        <p:spPr>
          <a:xfrm>
            <a:off x="441630" y="2801877"/>
            <a:ext cx="27230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Wave trough: Sainflou theory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25B60D-79F0-4BA6-3821-C0E50D26A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484" y="3140431"/>
            <a:ext cx="2468880" cy="1074325"/>
          </a:xfrm>
          <a:prstGeom prst="rect">
            <a:avLst/>
          </a:prstGeom>
        </p:spPr>
      </p:pic>
      <p:sp>
        <p:nvSpPr>
          <p:cNvPr id="8" name="Arrow: Pentagon 7">
            <a:extLst>
              <a:ext uri="{FF2B5EF4-FFF2-40B4-BE49-F238E27FC236}">
                <a16:creationId xmlns:a16="http://schemas.microsoft.com/office/drawing/2014/main" id="{BCD316F6-C4D2-F44F-4A29-7AE49D797239}"/>
              </a:ext>
            </a:extLst>
          </p:cNvPr>
          <p:cNvSpPr/>
          <p:nvPr/>
        </p:nvSpPr>
        <p:spPr>
          <a:xfrm>
            <a:off x="3083066" y="1643529"/>
            <a:ext cx="1275242" cy="391058"/>
          </a:xfrm>
          <a:prstGeom prst="homePlat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9AA392-879D-ACD3-B762-7AB746D9751B}"/>
                  </a:ext>
                </a:extLst>
              </p:cNvPr>
              <p:cNvSpPr txBox="1"/>
              <p:nvPr/>
            </p:nvSpPr>
            <p:spPr>
              <a:xfrm>
                <a:off x="3083066" y="1681518"/>
                <a:ext cx="128996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𝑟𝑢𝑏𝑏𝑙𝑒</m:t>
                        </m:r>
                      </m:sub>
                    </m:sSub>
                    <m:r>
                      <a:rPr lang="en-GB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𝑠𝑎𝑛𝑑</m:t>
                        </m:r>
                      </m:sub>
                    </m:sSub>
                  </m:oMath>
                </a14:m>
                <a:r>
                  <a:rPr lang="en-GB" sz="1200" dirty="0"/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9AA392-879D-ACD3-B762-7AB746D975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3066" y="1681518"/>
                <a:ext cx="1289968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AB4FEE2B-198A-B427-B3DC-5DC84C4784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3034" y="1311658"/>
            <a:ext cx="2468880" cy="93016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D22AB7-9A01-51FE-13B4-D5F156341075}"/>
              </a:ext>
            </a:extLst>
          </p:cNvPr>
          <p:cNvSpPr/>
          <p:nvPr/>
        </p:nvSpPr>
        <p:spPr>
          <a:xfrm rot="310253" flipH="1">
            <a:off x="5412849" y="1879666"/>
            <a:ext cx="900531" cy="113159"/>
          </a:xfrm>
          <a:custGeom>
            <a:avLst/>
            <a:gdLst>
              <a:gd name="connsiteX0" fmla="*/ 1216434 w 1218552"/>
              <a:gd name="connsiteY0" fmla="*/ 76692 h 89536"/>
              <a:gd name="connsiteX1" fmla="*/ 1051252 w 1218552"/>
              <a:gd name="connsiteY1" fmla="*/ 88490 h 89536"/>
              <a:gd name="connsiteX2" fmla="*/ 154551 w 1218552"/>
              <a:gd name="connsiteY2" fmla="*/ 53094 h 89536"/>
              <a:gd name="connsiteX3" fmla="*/ 7067 w 1218552"/>
              <a:gd name="connsiteY3" fmla="*/ 0 h 8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552" h="89536">
                <a:moveTo>
                  <a:pt x="1216434" y="76692"/>
                </a:moveTo>
                <a:cubicBezTo>
                  <a:pt x="1222333" y="84557"/>
                  <a:pt x="1228232" y="92423"/>
                  <a:pt x="1051252" y="88490"/>
                </a:cubicBezTo>
                <a:cubicBezTo>
                  <a:pt x="874272" y="84557"/>
                  <a:pt x="328582" y="67842"/>
                  <a:pt x="154551" y="53094"/>
                </a:cubicBezTo>
                <a:cubicBezTo>
                  <a:pt x="-19480" y="38346"/>
                  <a:pt x="-6207" y="19173"/>
                  <a:pt x="7067" y="0"/>
                </a:cubicBezTo>
              </a:path>
            </a:pathLst>
          </a:cu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7184F2-E16D-0642-81AE-32D64FD99CA0}"/>
              </a:ext>
            </a:extLst>
          </p:cNvPr>
          <p:cNvGrpSpPr/>
          <p:nvPr/>
        </p:nvGrpSpPr>
        <p:grpSpPr>
          <a:xfrm flipH="1">
            <a:off x="6237745" y="1914446"/>
            <a:ext cx="131335" cy="130332"/>
            <a:chOff x="6559932" y="2011622"/>
            <a:chExt cx="94320" cy="9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18FCA79-7F71-F61D-F4C9-2EB64D9127F8}"/>
                    </a:ext>
                  </a:extLst>
                </p14:cNvPr>
                <p14:cNvContentPartPr/>
                <p14:nvPr/>
              </p14:nvContentPartPr>
              <p14:xfrm>
                <a:off x="6559932" y="2029262"/>
                <a:ext cx="36360" cy="759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18FCA79-7F71-F61D-F4C9-2EB64D9127F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553439" y="2022781"/>
                  <a:ext cx="49086" cy="88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F0AE365-ABBC-9BD7-C247-262C505915E2}"/>
                    </a:ext>
                  </a:extLst>
                </p14:cNvPr>
                <p14:cNvContentPartPr/>
                <p14:nvPr/>
              </p14:nvContentPartPr>
              <p14:xfrm>
                <a:off x="6566052" y="2011622"/>
                <a:ext cx="88200" cy="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F0AE365-ABBC-9BD7-C247-262C505915E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559586" y="2002622"/>
                  <a:ext cx="100874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BEF4D02-13AC-790B-D430-167FB5039BE3}"/>
              </a:ext>
            </a:extLst>
          </p:cNvPr>
          <p:cNvSpPr txBox="1"/>
          <p:nvPr/>
        </p:nvSpPr>
        <p:spPr>
          <a:xfrm>
            <a:off x="5603474" y="1650084"/>
            <a:ext cx="778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00FFFF"/>
                </a:solidFill>
              </a:rPr>
              <a:t>flow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A4E523A-0010-0323-C8EC-A9D6612B8030}"/>
              </a:ext>
            </a:extLst>
          </p:cNvPr>
          <p:cNvCxnSpPr>
            <a:cxnSpLocks/>
          </p:cNvCxnSpPr>
          <p:nvPr/>
        </p:nvCxnSpPr>
        <p:spPr>
          <a:xfrm>
            <a:off x="6269538" y="1801194"/>
            <a:ext cx="306669" cy="239372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782620A-2298-3701-5A50-BB5AA2F9AE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82711" y="1222717"/>
            <a:ext cx="2048572" cy="127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05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6C019-4983-1DBD-6A51-D70A493E3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Title 1">
            <a:extLst>
              <a:ext uri="{FF2B5EF4-FFF2-40B4-BE49-F238E27FC236}">
                <a16:creationId xmlns:a16="http://schemas.microsoft.com/office/drawing/2014/main" id="{F88A85FD-EDC3-CCEF-BF6E-C69668638B2D}"/>
              </a:ext>
            </a:extLst>
          </p:cNvPr>
          <p:cNvSpPr txBox="1">
            <a:spLocks/>
          </p:cNvSpPr>
          <p:nvPr/>
        </p:nvSpPr>
        <p:spPr>
          <a:xfrm>
            <a:off x="457200" y="205978"/>
            <a:ext cx="8229600" cy="5655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dirty="0">
                <a:ln w="0"/>
              </a:rPr>
              <a:t>1- STABILITY</a:t>
            </a:r>
            <a:r>
              <a:rPr lang="en-GB" sz="32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GB" sz="2400" dirty="0">
                <a:ln w="0"/>
              </a:rPr>
              <a:t>IN EXTREME OFFSHORE ENVIRONMENT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E0E7B9-2A3E-60E0-8C10-221562312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84" y="1274244"/>
            <a:ext cx="2468880" cy="99543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585FC15-0290-B142-3BC2-01D64D269A99}"/>
              </a:ext>
            </a:extLst>
          </p:cNvPr>
          <p:cNvSpPr txBox="1"/>
          <p:nvPr/>
        </p:nvSpPr>
        <p:spPr>
          <a:xfrm>
            <a:off x="445777" y="928744"/>
            <a:ext cx="2516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Wave crest: Goda theory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3E6D8E-0888-4F4C-3029-2F719E31F7C4}"/>
              </a:ext>
            </a:extLst>
          </p:cNvPr>
          <p:cNvSpPr txBox="1"/>
          <p:nvPr/>
        </p:nvSpPr>
        <p:spPr>
          <a:xfrm>
            <a:off x="441630" y="2801877"/>
            <a:ext cx="27230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Wave trough: Sainflou theory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F180CA-E9C0-B996-DA31-79D1D9B4D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484" y="3140431"/>
            <a:ext cx="2468880" cy="1074325"/>
          </a:xfrm>
          <a:prstGeom prst="rect">
            <a:avLst/>
          </a:prstGeom>
        </p:spPr>
      </p:pic>
      <p:sp>
        <p:nvSpPr>
          <p:cNvPr id="8" name="Arrow: Pentagon 7">
            <a:extLst>
              <a:ext uri="{FF2B5EF4-FFF2-40B4-BE49-F238E27FC236}">
                <a16:creationId xmlns:a16="http://schemas.microsoft.com/office/drawing/2014/main" id="{8447AC70-0FD4-FFF4-D068-9707D3AE1803}"/>
              </a:ext>
            </a:extLst>
          </p:cNvPr>
          <p:cNvSpPr/>
          <p:nvPr/>
        </p:nvSpPr>
        <p:spPr>
          <a:xfrm>
            <a:off x="3083066" y="1643529"/>
            <a:ext cx="1275242" cy="391058"/>
          </a:xfrm>
          <a:prstGeom prst="homePlat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0182762-608C-7EB8-79E1-FE1B8668D2D7}"/>
                  </a:ext>
                </a:extLst>
              </p:cNvPr>
              <p:cNvSpPr txBox="1"/>
              <p:nvPr/>
            </p:nvSpPr>
            <p:spPr>
              <a:xfrm>
                <a:off x="3083066" y="1681518"/>
                <a:ext cx="128996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𝑟𝑢𝑏𝑏𝑙𝑒</m:t>
                        </m:r>
                      </m:sub>
                    </m:sSub>
                    <m:r>
                      <a:rPr lang="en-GB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𝑠𝑎𝑛𝑑</m:t>
                        </m:r>
                      </m:sub>
                    </m:sSub>
                  </m:oMath>
                </a14:m>
                <a:r>
                  <a:rPr lang="en-GB" sz="1200" dirty="0"/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0182762-608C-7EB8-79E1-FE1B8668D2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3066" y="1681518"/>
                <a:ext cx="1289968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ACB71C93-0AE8-D4B6-9BBA-7CBEE5A32D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3034" y="1311658"/>
            <a:ext cx="2468880" cy="93016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B3760E5-E9DB-A934-7AD6-20E99E24F5BE}"/>
              </a:ext>
            </a:extLst>
          </p:cNvPr>
          <p:cNvSpPr/>
          <p:nvPr/>
        </p:nvSpPr>
        <p:spPr>
          <a:xfrm rot="310253" flipH="1">
            <a:off x="5412849" y="1879666"/>
            <a:ext cx="900531" cy="113159"/>
          </a:xfrm>
          <a:custGeom>
            <a:avLst/>
            <a:gdLst>
              <a:gd name="connsiteX0" fmla="*/ 1216434 w 1218552"/>
              <a:gd name="connsiteY0" fmla="*/ 76692 h 89536"/>
              <a:gd name="connsiteX1" fmla="*/ 1051252 w 1218552"/>
              <a:gd name="connsiteY1" fmla="*/ 88490 h 89536"/>
              <a:gd name="connsiteX2" fmla="*/ 154551 w 1218552"/>
              <a:gd name="connsiteY2" fmla="*/ 53094 h 89536"/>
              <a:gd name="connsiteX3" fmla="*/ 7067 w 1218552"/>
              <a:gd name="connsiteY3" fmla="*/ 0 h 8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552" h="89536">
                <a:moveTo>
                  <a:pt x="1216434" y="76692"/>
                </a:moveTo>
                <a:cubicBezTo>
                  <a:pt x="1222333" y="84557"/>
                  <a:pt x="1228232" y="92423"/>
                  <a:pt x="1051252" y="88490"/>
                </a:cubicBezTo>
                <a:cubicBezTo>
                  <a:pt x="874272" y="84557"/>
                  <a:pt x="328582" y="67842"/>
                  <a:pt x="154551" y="53094"/>
                </a:cubicBezTo>
                <a:cubicBezTo>
                  <a:pt x="-19480" y="38346"/>
                  <a:pt x="-6207" y="19173"/>
                  <a:pt x="7067" y="0"/>
                </a:cubicBezTo>
              </a:path>
            </a:pathLst>
          </a:cu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1D6DEF-007E-3E40-74F7-1B0EDBCF5026}"/>
              </a:ext>
            </a:extLst>
          </p:cNvPr>
          <p:cNvGrpSpPr/>
          <p:nvPr/>
        </p:nvGrpSpPr>
        <p:grpSpPr>
          <a:xfrm flipH="1">
            <a:off x="6237745" y="1914446"/>
            <a:ext cx="131335" cy="130332"/>
            <a:chOff x="6559932" y="2011622"/>
            <a:chExt cx="94320" cy="9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B7B786A-0B4E-2EC7-43C5-50C378BD6AF8}"/>
                    </a:ext>
                  </a:extLst>
                </p14:cNvPr>
                <p14:cNvContentPartPr/>
                <p14:nvPr/>
              </p14:nvContentPartPr>
              <p14:xfrm>
                <a:off x="6559932" y="2029262"/>
                <a:ext cx="36360" cy="759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B7B786A-0B4E-2EC7-43C5-50C378BD6AF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553439" y="2022781"/>
                  <a:ext cx="49086" cy="88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B3F78DA-7176-D1DE-29C0-504DD8F8AFFF}"/>
                    </a:ext>
                  </a:extLst>
                </p14:cNvPr>
                <p14:cNvContentPartPr/>
                <p14:nvPr/>
              </p14:nvContentPartPr>
              <p14:xfrm>
                <a:off x="6566052" y="2011622"/>
                <a:ext cx="88200" cy="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B3F78DA-7176-D1DE-29C0-504DD8F8AFF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559586" y="2002622"/>
                  <a:ext cx="100874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FC43B60-C5D3-06C8-B4FD-1BC5FC4B5B29}"/>
              </a:ext>
            </a:extLst>
          </p:cNvPr>
          <p:cNvSpPr txBox="1"/>
          <p:nvPr/>
        </p:nvSpPr>
        <p:spPr>
          <a:xfrm>
            <a:off x="5603474" y="1650084"/>
            <a:ext cx="778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00FFFF"/>
                </a:solidFill>
              </a:rPr>
              <a:t>flow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C3EE9D-879C-F34B-410F-ECC20188D770}"/>
              </a:ext>
            </a:extLst>
          </p:cNvPr>
          <p:cNvCxnSpPr>
            <a:cxnSpLocks/>
          </p:cNvCxnSpPr>
          <p:nvPr/>
        </p:nvCxnSpPr>
        <p:spPr>
          <a:xfrm>
            <a:off x="6269538" y="1801194"/>
            <a:ext cx="306669" cy="239372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F8F3372-10C6-85A9-30D9-633E00AA1B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82711" y="1222717"/>
            <a:ext cx="2048572" cy="1272045"/>
          </a:xfrm>
          <a:prstGeom prst="rect">
            <a:avLst/>
          </a:prstGeom>
        </p:spPr>
      </p:pic>
      <p:pic>
        <p:nvPicPr>
          <p:cNvPr id="51" name="Picture 50" descr="A diagram of a structure&#10;&#10;AI-generated content may be incorrect.">
            <a:extLst>
              <a:ext uri="{FF2B5EF4-FFF2-40B4-BE49-F238E27FC236}">
                <a16:creationId xmlns:a16="http://schemas.microsoft.com/office/drawing/2014/main" id="{4B7B152F-A156-45AE-A2AE-93740AE4C05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253" t="3503" r="1" b="12872"/>
          <a:stretch>
            <a:fillRect/>
          </a:stretch>
        </p:blipFill>
        <p:spPr bwMode="auto">
          <a:xfrm>
            <a:off x="4423010" y="1267298"/>
            <a:ext cx="2473177" cy="1215561"/>
          </a:xfrm>
          <a:prstGeom prst="rect">
            <a:avLst/>
          </a:prstGeom>
          <a:ln w="38100"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BEBC0E1-9F9B-6223-14B0-1D0064E93ECB}"/>
              </a:ext>
            </a:extLst>
          </p:cNvPr>
          <p:cNvSpPr txBox="1"/>
          <p:nvPr/>
        </p:nvSpPr>
        <p:spPr>
          <a:xfrm>
            <a:off x="6982711" y="2494762"/>
            <a:ext cx="2078765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/>
              <a:t>Safe to incorporate wave flow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843565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9E535-0884-E799-DACC-F6D06CBB7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Title 1">
            <a:extLst>
              <a:ext uri="{FF2B5EF4-FFF2-40B4-BE49-F238E27FC236}">
                <a16:creationId xmlns:a16="http://schemas.microsoft.com/office/drawing/2014/main" id="{394864AA-B02C-010B-E724-D111CA3137D3}"/>
              </a:ext>
            </a:extLst>
          </p:cNvPr>
          <p:cNvSpPr txBox="1">
            <a:spLocks/>
          </p:cNvSpPr>
          <p:nvPr/>
        </p:nvSpPr>
        <p:spPr>
          <a:xfrm>
            <a:off x="457200" y="205978"/>
            <a:ext cx="8229600" cy="5655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dirty="0">
                <a:ln w="0"/>
              </a:rPr>
              <a:t>1- STABILITY</a:t>
            </a:r>
            <a:r>
              <a:rPr lang="en-GB" sz="32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GB" sz="2400" dirty="0">
                <a:ln w="0"/>
              </a:rPr>
              <a:t>IN EXTREME OFFSHORE ENVIRONMENT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88245A-8DB6-49E8-E4EB-2692C69A0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84" y="1274244"/>
            <a:ext cx="2468880" cy="99543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9AE796C-5EF8-7384-B58D-578B0D763B88}"/>
              </a:ext>
            </a:extLst>
          </p:cNvPr>
          <p:cNvSpPr txBox="1"/>
          <p:nvPr/>
        </p:nvSpPr>
        <p:spPr>
          <a:xfrm>
            <a:off x="445777" y="928744"/>
            <a:ext cx="2546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Wave crest: Goda theory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F3F376-E459-C056-6F79-F1B3952DC732}"/>
              </a:ext>
            </a:extLst>
          </p:cNvPr>
          <p:cNvSpPr txBox="1"/>
          <p:nvPr/>
        </p:nvSpPr>
        <p:spPr>
          <a:xfrm>
            <a:off x="441630" y="2801877"/>
            <a:ext cx="27230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Wave trough: Sainflou theory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92505B-C914-29C1-D8B4-B3B76F78A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484" y="3140431"/>
            <a:ext cx="2468880" cy="1074325"/>
          </a:xfrm>
          <a:prstGeom prst="rect">
            <a:avLst/>
          </a:prstGeom>
        </p:spPr>
      </p:pic>
      <p:sp>
        <p:nvSpPr>
          <p:cNvPr id="8" name="Arrow: Pentagon 7">
            <a:extLst>
              <a:ext uri="{FF2B5EF4-FFF2-40B4-BE49-F238E27FC236}">
                <a16:creationId xmlns:a16="http://schemas.microsoft.com/office/drawing/2014/main" id="{2309E841-DD15-2CF6-8D77-D9D438FF61E1}"/>
              </a:ext>
            </a:extLst>
          </p:cNvPr>
          <p:cNvSpPr/>
          <p:nvPr/>
        </p:nvSpPr>
        <p:spPr>
          <a:xfrm>
            <a:off x="3083066" y="1643529"/>
            <a:ext cx="1275242" cy="391058"/>
          </a:xfrm>
          <a:prstGeom prst="homePlat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AA8386-AAC0-3FD7-D4B9-26C631AAD567}"/>
                  </a:ext>
                </a:extLst>
              </p:cNvPr>
              <p:cNvSpPr txBox="1"/>
              <p:nvPr/>
            </p:nvSpPr>
            <p:spPr>
              <a:xfrm>
                <a:off x="3083066" y="1681518"/>
                <a:ext cx="128996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𝑟𝑢𝑏𝑏𝑙𝑒</m:t>
                        </m:r>
                      </m:sub>
                    </m:sSub>
                    <m:r>
                      <a:rPr lang="en-GB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𝑠𝑎𝑛𝑑</m:t>
                        </m:r>
                      </m:sub>
                    </m:sSub>
                  </m:oMath>
                </a14:m>
                <a:r>
                  <a:rPr lang="en-GB" sz="1200" dirty="0"/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AA8386-AAC0-3FD7-D4B9-26C631AAD5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3066" y="1681518"/>
                <a:ext cx="1289968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80924C69-D967-FF42-8EA4-BDC77928CA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3034" y="1311658"/>
            <a:ext cx="2468880" cy="93016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DF33704-25DD-5190-9BA0-C42F08517CF0}"/>
              </a:ext>
            </a:extLst>
          </p:cNvPr>
          <p:cNvSpPr/>
          <p:nvPr/>
        </p:nvSpPr>
        <p:spPr>
          <a:xfrm rot="310253" flipH="1">
            <a:off x="5412849" y="1879666"/>
            <a:ext cx="900531" cy="113159"/>
          </a:xfrm>
          <a:custGeom>
            <a:avLst/>
            <a:gdLst>
              <a:gd name="connsiteX0" fmla="*/ 1216434 w 1218552"/>
              <a:gd name="connsiteY0" fmla="*/ 76692 h 89536"/>
              <a:gd name="connsiteX1" fmla="*/ 1051252 w 1218552"/>
              <a:gd name="connsiteY1" fmla="*/ 88490 h 89536"/>
              <a:gd name="connsiteX2" fmla="*/ 154551 w 1218552"/>
              <a:gd name="connsiteY2" fmla="*/ 53094 h 89536"/>
              <a:gd name="connsiteX3" fmla="*/ 7067 w 1218552"/>
              <a:gd name="connsiteY3" fmla="*/ 0 h 8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552" h="89536">
                <a:moveTo>
                  <a:pt x="1216434" y="76692"/>
                </a:moveTo>
                <a:cubicBezTo>
                  <a:pt x="1222333" y="84557"/>
                  <a:pt x="1228232" y="92423"/>
                  <a:pt x="1051252" y="88490"/>
                </a:cubicBezTo>
                <a:cubicBezTo>
                  <a:pt x="874272" y="84557"/>
                  <a:pt x="328582" y="67842"/>
                  <a:pt x="154551" y="53094"/>
                </a:cubicBezTo>
                <a:cubicBezTo>
                  <a:pt x="-19480" y="38346"/>
                  <a:pt x="-6207" y="19173"/>
                  <a:pt x="7067" y="0"/>
                </a:cubicBezTo>
              </a:path>
            </a:pathLst>
          </a:cu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692F30-DE31-1E1B-9AAE-80AB472A8CDD}"/>
              </a:ext>
            </a:extLst>
          </p:cNvPr>
          <p:cNvGrpSpPr/>
          <p:nvPr/>
        </p:nvGrpSpPr>
        <p:grpSpPr>
          <a:xfrm flipH="1">
            <a:off x="6237745" y="1914446"/>
            <a:ext cx="131335" cy="130332"/>
            <a:chOff x="6559932" y="2011622"/>
            <a:chExt cx="94320" cy="9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AA4EB40-CA45-E91C-F09B-8B03974E3173}"/>
                    </a:ext>
                  </a:extLst>
                </p14:cNvPr>
                <p14:cNvContentPartPr/>
                <p14:nvPr/>
              </p14:nvContentPartPr>
              <p14:xfrm>
                <a:off x="6559932" y="2029262"/>
                <a:ext cx="36360" cy="759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AA4EB40-CA45-E91C-F09B-8B03974E317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553439" y="2022781"/>
                  <a:ext cx="49086" cy="88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08D0F5F-6607-D4D6-79C7-B2A3F02F8771}"/>
                    </a:ext>
                  </a:extLst>
                </p14:cNvPr>
                <p14:cNvContentPartPr/>
                <p14:nvPr/>
              </p14:nvContentPartPr>
              <p14:xfrm>
                <a:off x="6566052" y="2011622"/>
                <a:ext cx="88200" cy="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08D0F5F-6607-D4D6-79C7-B2A3F02F877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559586" y="2002622"/>
                  <a:ext cx="100874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09E666D-2810-425F-4CD7-4BE55C706137}"/>
              </a:ext>
            </a:extLst>
          </p:cNvPr>
          <p:cNvSpPr txBox="1"/>
          <p:nvPr/>
        </p:nvSpPr>
        <p:spPr>
          <a:xfrm>
            <a:off x="5603474" y="1650084"/>
            <a:ext cx="778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00FFFF"/>
                </a:solidFill>
              </a:rPr>
              <a:t>flow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0984467-1589-942E-FCE2-9F085F11D597}"/>
              </a:ext>
            </a:extLst>
          </p:cNvPr>
          <p:cNvCxnSpPr>
            <a:cxnSpLocks/>
          </p:cNvCxnSpPr>
          <p:nvPr/>
        </p:nvCxnSpPr>
        <p:spPr>
          <a:xfrm>
            <a:off x="6269538" y="1801194"/>
            <a:ext cx="306669" cy="239372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E88BA34-63C5-1751-D55D-241D5F577B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82711" y="1222717"/>
            <a:ext cx="2048572" cy="1272045"/>
          </a:xfrm>
          <a:prstGeom prst="rect">
            <a:avLst/>
          </a:prstGeom>
        </p:spPr>
      </p:pic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A027C7C2-3433-A519-D874-3AE38994CAD6}"/>
              </a:ext>
            </a:extLst>
          </p:cNvPr>
          <p:cNvSpPr/>
          <p:nvPr/>
        </p:nvSpPr>
        <p:spPr>
          <a:xfrm>
            <a:off x="3068340" y="3477097"/>
            <a:ext cx="1275242" cy="391058"/>
          </a:xfrm>
          <a:prstGeom prst="homePlat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BB38A68-4BB0-1F82-E370-20CCDDC6168A}"/>
                  </a:ext>
                </a:extLst>
              </p:cNvPr>
              <p:cNvSpPr txBox="1"/>
              <p:nvPr/>
            </p:nvSpPr>
            <p:spPr>
              <a:xfrm>
                <a:off x="3068340" y="3515086"/>
                <a:ext cx="128996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𝑟𝑢𝑏𝑏𝑙𝑒</m:t>
                        </m:r>
                      </m:sub>
                    </m:sSub>
                    <m:r>
                      <a:rPr lang="en-GB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𝑠𝑎𝑛𝑑</m:t>
                        </m:r>
                      </m:sub>
                    </m:sSub>
                  </m:oMath>
                </a14:m>
                <a:r>
                  <a:rPr lang="en-GB" sz="1200" dirty="0"/>
                  <a:t>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BB38A68-4BB0-1F82-E370-20CCDDC61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8340" y="3515086"/>
                <a:ext cx="1289968" cy="2769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01E114F3-895B-D71A-FBBE-7847C971C6A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73034" y="3079287"/>
            <a:ext cx="2468880" cy="1084412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582D244-C928-E602-777F-03AE390D5D8F}"/>
              </a:ext>
            </a:extLst>
          </p:cNvPr>
          <p:cNvSpPr/>
          <p:nvPr/>
        </p:nvSpPr>
        <p:spPr>
          <a:xfrm>
            <a:off x="5254326" y="3797660"/>
            <a:ext cx="1125470" cy="98178"/>
          </a:xfrm>
          <a:custGeom>
            <a:avLst/>
            <a:gdLst>
              <a:gd name="connsiteX0" fmla="*/ 1216434 w 1218552"/>
              <a:gd name="connsiteY0" fmla="*/ 76692 h 89536"/>
              <a:gd name="connsiteX1" fmla="*/ 1051252 w 1218552"/>
              <a:gd name="connsiteY1" fmla="*/ 88490 h 89536"/>
              <a:gd name="connsiteX2" fmla="*/ 154551 w 1218552"/>
              <a:gd name="connsiteY2" fmla="*/ 53094 h 89536"/>
              <a:gd name="connsiteX3" fmla="*/ 7067 w 1218552"/>
              <a:gd name="connsiteY3" fmla="*/ 0 h 8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552" h="89536">
                <a:moveTo>
                  <a:pt x="1216434" y="76692"/>
                </a:moveTo>
                <a:cubicBezTo>
                  <a:pt x="1222333" y="84557"/>
                  <a:pt x="1228232" y="92423"/>
                  <a:pt x="1051252" y="88490"/>
                </a:cubicBezTo>
                <a:cubicBezTo>
                  <a:pt x="874272" y="84557"/>
                  <a:pt x="328582" y="67842"/>
                  <a:pt x="154551" y="53094"/>
                </a:cubicBezTo>
                <a:cubicBezTo>
                  <a:pt x="-19480" y="38346"/>
                  <a:pt x="-6207" y="19173"/>
                  <a:pt x="7067" y="0"/>
                </a:cubicBezTo>
              </a:path>
            </a:pathLst>
          </a:cu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40ED233-0884-E1CA-D1D5-8D5EB864B31B}"/>
              </a:ext>
            </a:extLst>
          </p:cNvPr>
          <p:cNvGrpSpPr/>
          <p:nvPr/>
        </p:nvGrpSpPr>
        <p:grpSpPr>
          <a:xfrm>
            <a:off x="5236146" y="3802598"/>
            <a:ext cx="94320" cy="93600"/>
            <a:chOff x="6559932" y="2011622"/>
            <a:chExt cx="94320" cy="9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2BB37995-05FB-C62C-C9B9-900FB94D0553}"/>
                    </a:ext>
                  </a:extLst>
                </p14:cNvPr>
                <p14:cNvContentPartPr/>
                <p14:nvPr/>
              </p14:nvContentPartPr>
              <p14:xfrm>
                <a:off x="6559932" y="2029262"/>
                <a:ext cx="36360" cy="759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2BB37995-05FB-C62C-C9B9-900FB94D055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551020" y="2020262"/>
                  <a:ext cx="53827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FEA3803-BF30-89CA-CDB2-F6303FD46274}"/>
                    </a:ext>
                  </a:extLst>
                </p14:cNvPr>
                <p14:cNvContentPartPr/>
                <p14:nvPr/>
              </p14:nvContentPartPr>
              <p14:xfrm>
                <a:off x="6566052" y="2011622"/>
                <a:ext cx="8820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FEA3803-BF30-89CA-CDB2-F6303FD46274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557052" y="2002622"/>
                  <a:ext cx="10584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F6850D0-A55D-D9AC-FCD6-5E5323F6E579}"/>
              </a:ext>
            </a:extLst>
          </p:cNvPr>
          <p:cNvSpPr txBox="1"/>
          <p:nvPr/>
        </p:nvSpPr>
        <p:spPr>
          <a:xfrm>
            <a:off x="5532737" y="3540262"/>
            <a:ext cx="778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00FFFF"/>
                </a:solidFill>
              </a:rPr>
              <a:t>flow</a:t>
            </a:r>
          </a:p>
        </p:txBody>
      </p:sp>
      <p:pic>
        <p:nvPicPr>
          <p:cNvPr id="51" name="Picture 50" descr="A diagram of a structure&#10;&#10;AI-generated content may be incorrect.">
            <a:extLst>
              <a:ext uri="{FF2B5EF4-FFF2-40B4-BE49-F238E27FC236}">
                <a16:creationId xmlns:a16="http://schemas.microsoft.com/office/drawing/2014/main" id="{4DA875EC-9997-F546-35A8-D85E8F71EC9A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0253" t="3503" r="1" b="12872"/>
          <a:stretch>
            <a:fillRect/>
          </a:stretch>
        </p:blipFill>
        <p:spPr bwMode="auto">
          <a:xfrm>
            <a:off x="4423010" y="1267298"/>
            <a:ext cx="2473177" cy="1215561"/>
          </a:xfrm>
          <a:prstGeom prst="rect">
            <a:avLst/>
          </a:prstGeom>
          <a:ln w="38100"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E8FFA64-260C-1C88-1E7A-80E3E11D477A}"/>
              </a:ext>
            </a:extLst>
          </p:cNvPr>
          <p:cNvSpPr txBox="1"/>
          <p:nvPr/>
        </p:nvSpPr>
        <p:spPr>
          <a:xfrm>
            <a:off x="6982711" y="2494762"/>
            <a:ext cx="2078765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/>
              <a:t>Safe to incorporate wave flow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639748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D53DC-537B-76A7-2B9A-AC1B7C294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Title 1">
            <a:extLst>
              <a:ext uri="{FF2B5EF4-FFF2-40B4-BE49-F238E27FC236}">
                <a16:creationId xmlns:a16="http://schemas.microsoft.com/office/drawing/2014/main" id="{C1810EF5-50E7-08D1-E08B-738F39CC9868}"/>
              </a:ext>
            </a:extLst>
          </p:cNvPr>
          <p:cNvSpPr txBox="1">
            <a:spLocks/>
          </p:cNvSpPr>
          <p:nvPr/>
        </p:nvSpPr>
        <p:spPr>
          <a:xfrm>
            <a:off x="457200" y="205978"/>
            <a:ext cx="8229600" cy="5655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dirty="0">
                <a:ln w="0"/>
              </a:rPr>
              <a:t>1- STABILITY</a:t>
            </a:r>
            <a:r>
              <a:rPr lang="en-GB" sz="32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GB" sz="2400" dirty="0">
                <a:ln w="0"/>
              </a:rPr>
              <a:t>IN EXTREME OFFSHORE ENVIRONMENT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F13A27-3EC3-328D-65C4-A15A3E6F8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84" y="1274244"/>
            <a:ext cx="2468880" cy="99543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C77967C-3230-9522-2830-12D5920A59F5}"/>
              </a:ext>
            </a:extLst>
          </p:cNvPr>
          <p:cNvSpPr txBox="1"/>
          <p:nvPr/>
        </p:nvSpPr>
        <p:spPr>
          <a:xfrm>
            <a:off x="445777" y="928744"/>
            <a:ext cx="2506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Wave crest: Goda theory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8F2AB2-B9C5-B553-5457-DC5526D432E9}"/>
              </a:ext>
            </a:extLst>
          </p:cNvPr>
          <p:cNvSpPr txBox="1"/>
          <p:nvPr/>
        </p:nvSpPr>
        <p:spPr>
          <a:xfrm>
            <a:off x="441630" y="2801877"/>
            <a:ext cx="27230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Wave trough: Sainflou theory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52F5DB-9233-3C15-03B2-A05BE290D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484" y="3140431"/>
            <a:ext cx="2468880" cy="1074325"/>
          </a:xfrm>
          <a:prstGeom prst="rect">
            <a:avLst/>
          </a:prstGeom>
        </p:spPr>
      </p:pic>
      <p:sp>
        <p:nvSpPr>
          <p:cNvPr id="8" name="Arrow: Pentagon 7">
            <a:extLst>
              <a:ext uri="{FF2B5EF4-FFF2-40B4-BE49-F238E27FC236}">
                <a16:creationId xmlns:a16="http://schemas.microsoft.com/office/drawing/2014/main" id="{0C5032C2-4876-B6A1-512E-871D6DFB10E5}"/>
              </a:ext>
            </a:extLst>
          </p:cNvPr>
          <p:cNvSpPr/>
          <p:nvPr/>
        </p:nvSpPr>
        <p:spPr>
          <a:xfrm>
            <a:off x="3083066" y="1643529"/>
            <a:ext cx="1275242" cy="391058"/>
          </a:xfrm>
          <a:prstGeom prst="homePlat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F1C7F59-59C0-06CC-964F-11D7B2C31CC1}"/>
                  </a:ext>
                </a:extLst>
              </p:cNvPr>
              <p:cNvSpPr txBox="1"/>
              <p:nvPr/>
            </p:nvSpPr>
            <p:spPr>
              <a:xfrm>
                <a:off x="3083066" y="1681518"/>
                <a:ext cx="128996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𝑟𝑢𝑏𝑏𝑙𝑒</m:t>
                        </m:r>
                      </m:sub>
                    </m:sSub>
                    <m:r>
                      <a:rPr lang="en-GB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𝑠𝑎𝑛𝑑</m:t>
                        </m:r>
                      </m:sub>
                    </m:sSub>
                  </m:oMath>
                </a14:m>
                <a:r>
                  <a:rPr lang="en-GB" sz="1200" dirty="0"/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F1C7F59-59C0-06CC-964F-11D7B2C31C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3066" y="1681518"/>
                <a:ext cx="1289968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0D80335A-0E1B-33BD-708D-3F56072D67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3034" y="1311658"/>
            <a:ext cx="2468880" cy="93016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CC3449F-111C-B22B-E88E-A1D54E086554}"/>
              </a:ext>
            </a:extLst>
          </p:cNvPr>
          <p:cNvSpPr/>
          <p:nvPr/>
        </p:nvSpPr>
        <p:spPr>
          <a:xfrm rot="310253" flipH="1">
            <a:off x="5412849" y="1879666"/>
            <a:ext cx="900531" cy="113159"/>
          </a:xfrm>
          <a:custGeom>
            <a:avLst/>
            <a:gdLst>
              <a:gd name="connsiteX0" fmla="*/ 1216434 w 1218552"/>
              <a:gd name="connsiteY0" fmla="*/ 76692 h 89536"/>
              <a:gd name="connsiteX1" fmla="*/ 1051252 w 1218552"/>
              <a:gd name="connsiteY1" fmla="*/ 88490 h 89536"/>
              <a:gd name="connsiteX2" fmla="*/ 154551 w 1218552"/>
              <a:gd name="connsiteY2" fmla="*/ 53094 h 89536"/>
              <a:gd name="connsiteX3" fmla="*/ 7067 w 1218552"/>
              <a:gd name="connsiteY3" fmla="*/ 0 h 8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552" h="89536">
                <a:moveTo>
                  <a:pt x="1216434" y="76692"/>
                </a:moveTo>
                <a:cubicBezTo>
                  <a:pt x="1222333" y="84557"/>
                  <a:pt x="1228232" y="92423"/>
                  <a:pt x="1051252" y="88490"/>
                </a:cubicBezTo>
                <a:cubicBezTo>
                  <a:pt x="874272" y="84557"/>
                  <a:pt x="328582" y="67842"/>
                  <a:pt x="154551" y="53094"/>
                </a:cubicBezTo>
                <a:cubicBezTo>
                  <a:pt x="-19480" y="38346"/>
                  <a:pt x="-6207" y="19173"/>
                  <a:pt x="7067" y="0"/>
                </a:cubicBezTo>
              </a:path>
            </a:pathLst>
          </a:cu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2B6DC4-E976-8830-880E-48CB133D75D6}"/>
              </a:ext>
            </a:extLst>
          </p:cNvPr>
          <p:cNvGrpSpPr/>
          <p:nvPr/>
        </p:nvGrpSpPr>
        <p:grpSpPr>
          <a:xfrm flipH="1">
            <a:off x="6237745" y="1914446"/>
            <a:ext cx="131335" cy="130332"/>
            <a:chOff x="6559932" y="2011622"/>
            <a:chExt cx="94320" cy="9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1DF5750-2E72-16BC-CE51-D7600EB06330}"/>
                    </a:ext>
                  </a:extLst>
                </p14:cNvPr>
                <p14:cNvContentPartPr/>
                <p14:nvPr/>
              </p14:nvContentPartPr>
              <p14:xfrm>
                <a:off x="6559932" y="2029262"/>
                <a:ext cx="36360" cy="759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1DF5750-2E72-16BC-CE51-D7600EB0633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553439" y="2022781"/>
                  <a:ext cx="49086" cy="88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9AEBAEA5-0046-4D37-2058-E42FF7F4B030}"/>
                    </a:ext>
                  </a:extLst>
                </p14:cNvPr>
                <p14:cNvContentPartPr/>
                <p14:nvPr/>
              </p14:nvContentPartPr>
              <p14:xfrm>
                <a:off x="6566052" y="2011622"/>
                <a:ext cx="88200" cy="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9AEBAEA5-0046-4D37-2058-E42FF7F4B03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559586" y="2002622"/>
                  <a:ext cx="100874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D2BBE4E-9F01-7B3B-24CE-03A4197172FF}"/>
              </a:ext>
            </a:extLst>
          </p:cNvPr>
          <p:cNvSpPr txBox="1"/>
          <p:nvPr/>
        </p:nvSpPr>
        <p:spPr>
          <a:xfrm>
            <a:off x="5603474" y="1650084"/>
            <a:ext cx="778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00FFFF"/>
                </a:solidFill>
              </a:rPr>
              <a:t>flow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ED208A0-D8BC-8D6C-4431-4F13948783DA}"/>
              </a:ext>
            </a:extLst>
          </p:cNvPr>
          <p:cNvCxnSpPr>
            <a:cxnSpLocks/>
          </p:cNvCxnSpPr>
          <p:nvPr/>
        </p:nvCxnSpPr>
        <p:spPr>
          <a:xfrm>
            <a:off x="6269538" y="1801194"/>
            <a:ext cx="306669" cy="239372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B1A8047-393D-0B6B-4630-6A59E67C07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82711" y="1222717"/>
            <a:ext cx="2048572" cy="1272045"/>
          </a:xfrm>
          <a:prstGeom prst="rect">
            <a:avLst/>
          </a:prstGeom>
        </p:spPr>
      </p:pic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76E8490C-F67C-C665-E17A-1B67EFC2D7FE}"/>
              </a:ext>
            </a:extLst>
          </p:cNvPr>
          <p:cNvSpPr/>
          <p:nvPr/>
        </p:nvSpPr>
        <p:spPr>
          <a:xfrm>
            <a:off x="3068340" y="3477097"/>
            <a:ext cx="1275242" cy="391058"/>
          </a:xfrm>
          <a:prstGeom prst="homePlat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7FDF0DE-9EEC-A874-D1F7-345D7C915090}"/>
                  </a:ext>
                </a:extLst>
              </p:cNvPr>
              <p:cNvSpPr txBox="1"/>
              <p:nvPr/>
            </p:nvSpPr>
            <p:spPr>
              <a:xfrm>
                <a:off x="3068340" y="3515086"/>
                <a:ext cx="128996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𝑟𝑢𝑏𝑏𝑙𝑒</m:t>
                        </m:r>
                      </m:sub>
                    </m:sSub>
                    <m:r>
                      <a:rPr lang="en-GB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𝑠𝑎𝑛𝑑</m:t>
                        </m:r>
                      </m:sub>
                    </m:sSub>
                  </m:oMath>
                </a14:m>
                <a:r>
                  <a:rPr lang="en-GB" sz="1200" dirty="0"/>
                  <a:t>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7FDF0DE-9EEC-A874-D1F7-345D7C9150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8340" y="3515086"/>
                <a:ext cx="1289968" cy="2769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B47DE3F8-C2AB-F12A-640F-143C8936BCC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73034" y="3079287"/>
            <a:ext cx="2468880" cy="1084412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9E600C8-C864-D9EE-5F99-CF45BEF9CD16}"/>
              </a:ext>
            </a:extLst>
          </p:cNvPr>
          <p:cNvSpPr/>
          <p:nvPr/>
        </p:nvSpPr>
        <p:spPr>
          <a:xfrm>
            <a:off x="5254326" y="3797660"/>
            <a:ext cx="1125470" cy="98178"/>
          </a:xfrm>
          <a:custGeom>
            <a:avLst/>
            <a:gdLst>
              <a:gd name="connsiteX0" fmla="*/ 1216434 w 1218552"/>
              <a:gd name="connsiteY0" fmla="*/ 76692 h 89536"/>
              <a:gd name="connsiteX1" fmla="*/ 1051252 w 1218552"/>
              <a:gd name="connsiteY1" fmla="*/ 88490 h 89536"/>
              <a:gd name="connsiteX2" fmla="*/ 154551 w 1218552"/>
              <a:gd name="connsiteY2" fmla="*/ 53094 h 89536"/>
              <a:gd name="connsiteX3" fmla="*/ 7067 w 1218552"/>
              <a:gd name="connsiteY3" fmla="*/ 0 h 8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552" h="89536">
                <a:moveTo>
                  <a:pt x="1216434" y="76692"/>
                </a:moveTo>
                <a:cubicBezTo>
                  <a:pt x="1222333" y="84557"/>
                  <a:pt x="1228232" y="92423"/>
                  <a:pt x="1051252" y="88490"/>
                </a:cubicBezTo>
                <a:cubicBezTo>
                  <a:pt x="874272" y="84557"/>
                  <a:pt x="328582" y="67842"/>
                  <a:pt x="154551" y="53094"/>
                </a:cubicBezTo>
                <a:cubicBezTo>
                  <a:pt x="-19480" y="38346"/>
                  <a:pt x="-6207" y="19173"/>
                  <a:pt x="7067" y="0"/>
                </a:cubicBezTo>
              </a:path>
            </a:pathLst>
          </a:cu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C4ADCEA-5311-C523-E3BC-F16739F5FBCD}"/>
              </a:ext>
            </a:extLst>
          </p:cNvPr>
          <p:cNvGrpSpPr/>
          <p:nvPr/>
        </p:nvGrpSpPr>
        <p:grpSpPr>
          <a:xfrm>
            <a:off x="5236146" y="3802598"/>
            <a:ext cx="94320" cy="93600"/>
            <a:chOff x="6559932" y="2011622"/>
            <a:chExt cx="94320" cy="9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7EDBC0E-69E9-2125-0CDB-82170940659E}"/>
                    </a:ext>
                  </a:extLst>
                </p14:cNvPr>
                <p14:cNvContentPartPr/>
                <p14:nvPr/>
              </p14:nvContentPartPr>
              <p14:xfrm>
                <a:off x="6559932" y="2029262"/>
                <a:ext cx="36360" cy="759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7EDBC0E-69E9-2125-0CDB-82170940659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551020" y="2020262"/>
                  <a:ext cx="53827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1836015-A231-6063-13F1-E8A874EE9716}"/>
                    </a:ext>
                  </a:extLst>
                </p14:cNvPr>
                <p14:cNvContentPartPr/>
                <p14:nvPr/>
              </p14:nvContentPartPr>
              <p14:xfrm>
                <a:off x="6566052" y="2011622"/>
                <a:ext cx="8820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1836015-A231-6063-13F1-E8A874EE971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557052" y="2002622"/>
                  <a:ext cx="10584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E28BE5A-BDC1-6598-5D27-2CCD27FD7816}"/>
              </a:ext>
            </a:extLst>
          </p:cNvPr>
          <p:cNvSpPr txBox="1"/>
          <p:nvPr/>
        </p:nvSpPr>
        <p:spPr>
          <a:xfrm>
            <a:off x="5532737" y="3540262"/>
            <a:ext cx="778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00FFFF"/>
                </a:solidFill>
              </a:rPr>
              <a:t>flow</a:t>
            </a:r>
          </a:p>
        </p:txBody>
      </p:sp>
      <p:pic>
        <p:nvPicPr>
          <p:cNvPr id="51" name="Picture 50" descr="A diagram of a structure&#10;&#10;AI-generated content may be incorrect.">
            <a:extLst>
              <a:ext uri="{FF2B5EF4-FFF2-40B4-BE49-F238E27FC236}">
                <a16:creationId xmlns:a16="http://schemas.microsoft.com/office/drawing/2014/main" id="{69F612CC-239F-F996-5622-A494E7AFCEDB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0253" t="3503" r="1" b="12872"/>
          <a:stretch>
            <a:fillRect/>
          </a:stretch>
        </p:blipFill>
        <p:spPr bwMode="auto">
          <a:xfrm>
            <a:off x="4423010" y="1267298"/>
            <a:ext cx="2473177" cy="1215561"/>
          </a:xfrm>
          <a:prstGeom prst="rect">
            <a:avLst/>
          </a:prstGeom>
          <a:ln w="38100"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2CBDF57-3185-7F6E-CF88-918DC960AF21}"/>
              </a:ext>
            </a:extLst>
          </p:cNvPr>
          <p:cNvSpPr txBox="1"/>
          <p:nvPr/>
        </p:nvSpPr>
        <p:spPr>
          <a:xfrm>
            <a:off x="6982711" y="2494762"/>
            <a:ext cx="2078765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/>
              <a:t>Safe to incorporate wave flow</a:t>
            </a:r>
            <a:endParaRPr lang="en-GB" sz="12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B2176CD-2EE9-212F-EE8A-6D9892F9E5C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77489" y="2989526"/>
            <a:ext cx="2048256" cy="121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44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8065A-05E4-D32D-17B0-632C8D61A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056EFDCB-AB11-B83C-1FC8-477B8632F4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9600" y="2198"/>
            <a:ext cx="824400" cy="942206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7B1D781-DCBF-0C64-7B82-6448AAE07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152" y="106596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2400"/>
              <a:t>AGENDA</a:t>
            </a:r>
            <a:endParaRPr lang="en-GB" sz="2400"/>
          </a:p>
        </p:txBody>
      </p:sp>
      <p:graphicFrame>
        <p:nvGraphicFramePr>
          <p:cNvPr id="6" name="Tabel 12">
            <a:extLst>
              <a:ext uri="{FF2B5EF4-FFF2-40B4-BE49-F238E27FC236}">
                <a16:creationId xmlns:a16="http://schemas.microsoft.com/office/drawing/2014/main" id="{3E412272-6C0E-7DE0-8F8A-995B06A193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199916"/>
              </p:ext>
            </p:extLst>
          </p:nvPr>
        </p:nvGraphicFramePr>
        <p:xfrm>
          <a:off x="539551" y="1131590"/>
          <a:ext cx="5321244" cy="280836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70955">
                  <a:extLst>
                    <a:ext uri="{9D8B030D-6E8A-4147-A177-3AD203B41FA5}">
                      <a16:colId xmlns:a16="http://schemas.microsoft.com/office/drawing/2014/main" val="1464230861"/>
                    </a:ext>
                  </a:extLst>
                </a:gridCol>
                <a:gridCol w="4650289">
                  <a:extLst>
                    <a:ext uri="{9D8B030D-6E8A-4147-A177-3AD203B41FA5}">
                      <a16:colId xmlns:a16="http://schemas.microsoft.com/office/drawing/2014/main" val="1941752443"/>
                    </a:ext>
                  </a:extLst>
                </a:gridCol>
              </a:tblGrid>
              <a:tr h="561673">
                <a:tc>
                  <a:txBody>
                    <a:bodyPr/>
                    <a:lstStyle/>
                    <a:p>
                      <a:pPr marL="0" marR="0" lvl="0" indent="0" algn="l" defTabSz="913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solidFill>
                            <a:srgbClr val="FF7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</a:p>
                  </a:txBody>
                  <a:tcPr marL="0" marR="0" marT="126000" marB="12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7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69875" marR="0" lvl="0" indent="0" algn="l" defTabSz="913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>
                          <a:solidFill>
                            <a:srgbClr val="394D55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Introduction overall project</a:t>
                      </a:r>
                    </a:p>
                  </a:txBody>
                  <a:tcPr marL="0" marR="0" marT="126000" marB="12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7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4838950"/>
                  </a:ext>
                </a:extLst>
              </a:tr>
              <a:tr h="5616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nl-NL" sz="1800">
                          <a:solidFill>
                            <a:srgbClr val="FF7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</a:t>
                      </a:r>
                    </a:p>
                  </a:txBody>
                  <a:tcPr marL="0" marR="0" marT="126000" marB="12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7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269875" algn="l" defTabSz="913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900" b="0">
                          <a:solidFill>
                            <a:srgbClr val="394D55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Rockmound large-scale testing</a:t>
                      </a:r>
                    </a:p>
                  </a:txBody>
                  <a:tcPr marL="0" marR="0" marT="126000" marB="12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7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0729085"/>
                  </a:ext>
                </a:extLst>
              </a:tr>
              <a:tr h="5616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nl-NL" sz="1800">
                          <a:solidFill>
                            <a:srgbClr val="FF7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</a:t>
                      </a:r>
                    </a:p>
                  </a:txBody>
                  <a:tcPr marL="0" marR="0" marT="126000" marB="12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7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269875" algn="l" defTabSz="913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900" b="0" dirty="0">
                          <a:solidFill>
                            <a:srgbClr val="394D55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Stability under extreme wave</a:t>
                      </a:r>
                    </a:p>
                  </a:txBody>
                  <a:tcPr marL="0" marR="0" marT="126000" marB="12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7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8495135"/>
                  </a:ext>
                </a:extLst>
              </a:tr>
              <a:tr h="5616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800">
                          <a:solidFill>
                            <a:srgbClr val="FF7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</a:t>
                      </a:r>
                      <a:endParaRPr lang="nl-NL" sz="1800">
                        <a:solidFill>
                          <a:srgbClr val="FF73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6000" marB="12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7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1" indent="269875" algn="l" defTabSz="913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900" b="0" kern="1200" dirty="0">
                          <a:solidFill>
                            <a:srgbClr val="394D55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3D settlement &amp; stability assessments</a:t>
                      </a:r>
                    </a:p>
                  </a:txBody>
                  <a:tcPr marL="0" marR="0" marT="126000" marB="12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7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72573334"/>
                  </a:ext>
                </a:extLst>
              </a:tr>
              <a:tr h="5616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800">
                          <a:solidFill>
                            <a:srgbClr val="FF7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</a:t>
                      </a:r>
                      <a:endParaRPr lang="nl-NL" sz="1800">
                        <a:solidFill>
                          <a:srgbClr val="FF73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6000" marB="12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7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1" indent="269875" algn="l" defTabSz="913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900" b="0" kern="1200" dirty="0">
                          <a:solidFill>
                            <a:srgbClr val="394D55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Construction sequencing</a:t>
                      </a:r>
                    </a:p>
                  </a:txBody>
                  <a:tcPr marL="0" marR="0" marT="126000" marB="12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7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2709114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A7E9C65-3325-1682-1D58-389CA323B35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0795" y="963846"/>
            <a:ext cx="2240037" cy="336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97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523BD-02F9-5748-3ACB-9722F9363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Title 1">
            <a:extLst>
              <a:ext uri="{FF2B5EF4-FFF2-40B4-BE49-F238E27FC236}">
                <a16:creationId xmlns:a16="http://schemas.microsoft.com/office/drawing/2014/main" id="{6B44682F-5768-44F5-0490-DCF4AEF9BD87}"/>
              </a:ext>
            </a:extLst>
          </p:cNvPr>
          <p:cNvSpPr txBox="1">
            <a:spLocks/>
          </p:cNvSpPr>
          <p:nvPr/>
        </p:nvSpPr>
        <p:spPr>
          <a:xfrm>
            <a:off x="457200" y="205978"/>
            <a:ext cx="8229600" cy="5655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dirty="0">
                <a:ln w="0"/>
              </a:rPr>
              <a:t>1- STABILITY</a:t>
            </a:r>
            <a:r>
              <a:rPr lang="en-GB" sz="32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GB" sz="2400" dirty="0">
                <a:ln w="0"/>
              </a:rPr>
              <a:t>IN EXTREME OFFSHORE ENVIRONMENT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35F161-1B68-66EC-8F8C-032D73D5D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84" y="1274244"/>
            <a:ext cx="2468880" cy="99543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D840DCE-437B-568E-E6E2-482E8A08DDE1}"/>
              </a:ext>
            </a:extLst>
          </p:cNvPr>
          <p:cNvSpPr txBox="1"/>
          <p:nvPr/>
        </p:nvSpPr>
        <p:spPr>
          <a:xfrm>
            <a:off x="445777" y="928744"/>
            <a:ext cx="2516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Wave crest: Goda theory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0EB64C-2DCE-4517-4B6B-6A7612D89510}"/>
              </a:ext>
            </a:extLst>
          </p:cNvPr>
          <p:cNvSpPr txBox="1"/>
          <p:nvPr/>
        </p:nvSpPr>
        <p:spPr>
          <a:xfrm>
            <a:off x="441630" y="2801877"/>
            <a:ext cx="27230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Wave trough: Sainflou theory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9B0AE0-9687-28A5-0914-14FF61B9E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484" y="3140431"/>
            <a:ext cx="2468880" cy="1074325"/>
          </a:xfrm>
          <a:prstGeom prst="rect">
            <a:avLst/>
          </a:prstGeom>
        </p:spPr>
      </p:pic>
      <p:sp>
        <p:nvSpPr>
          <p:cNvPr id="8" name="Arrow: Pentagon 7">
            <a:extLst>
              <a:ext uri="{FF2B5EF4-FFF2-40B4-BE49-F238E27FC236}">
                <a16:creationId xmlns:a16="http://schemas.microsoft.com/office/drawing/2014/main" id="{1CDADCF0-C33C-6D5F-5B7D-D5D0F02186F5}"/>
              </a:ext>
            </a:extLst>
          </p:cNvPr>
          <p:cNvSpPr/>
          <p:nvPr/>
        </p:nvSpPr>
        <p:spPr>
          <a:xfrm>
            <a:off x="3083066" y="1643529"/>
            <a:ext cx="1275242" cy="391058"/>
          </a:xfrm>
          <a:prstGeom prst="homePlat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CDBC643-B195-E868-62C5-574C1DE5D51C}"/>
                  </a:ext>
                </a:extLst>
              </p:cNvPr>
              <p:cNvSpPr txBox="1"/>
              <p:nvPr/>
            </p:nvSpPr>
            <p:spPr>
              <a:xfrm>
                <a:off x="3083066" y="1681518"/>
                <a:ext cx="128996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𝑟𝑢𝑏𝑏𝑙𝑒</m:t>
                        </m:r>
                      </m:sub>
                    </m:sSub>
                    <m:r>
                      <a:rPr lang="en-GB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𝑠𝑎𝑛𝑑</m:t>
                        </m:r>
                      </m:sub>
                    </m:sSub>
                  </m:oMath>
                </a14:m>
                <a:r>
                  <a:rPr lang="en-GB" sz="1200" dirty="0"/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CDBC643-B195-E868-62C5-574C1DE5D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3066" y="1681518"/>
                <a:ext cx="1289968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4E9BB4BA-E582-4DBC-6D87-15CAD9503B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3034" y="1311658"/>
            <a:ext cx="2468880" cy="93016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51C2BA5-18F1-301A-7FAC-BD87FBB29095}"/>
              </a:ext>
            </a:extLst>
          </p:cNvPr>
          <p:cNvSpPr/>
          <p:nvPr/>
        </p:nvSpPr>
        <p:spPr>
          <a:xfrm rot="310253" flipH="1">
            <a:off x="5412849" y="1879666"/>
            <a:ext cx="900531" cy="113159"/>
          </a:xfrm>
          <a:custGeom>
            <a:avLst/>
            <a:gdLst>
              <a:gd name="connsiteX0" fmla="*/ 1216434 w 1218552"/>
              <a:gd name="connsiteY0" fmla="*/ 76692 h 89536"/>
              <a:gd name="connsiteX1" fmla="*/ 1051252 w 1218552"/>
              <a:gd name="connsiteY1" fmla="*/ 88490 h 89536"/>
              <a:gd name="connsiteX2" fmla="*/ 154551 w 1218552"/>
              <a:gd name="connsiteY2" fmla="*/ 53094 h 89536"/>
              <a:gd name="connsiteX3" fmla="*/ 7067 w 1218552"/>
              <a:gd name="connsiteY3" fmla="*/ 0 h 8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552" h="89536">
                <a:moveTo>
                  <a:pt x="1216434" y="76692"/>
                </a:moveTo>
                <a:cubicBezTo>
                  <a:pt x="1222333" y="84557"/>
                  <a:pt x="1228232" y="92423"/>
                  <a:pt x="1051252" y="88490"/>
                </a:cubicBezTo>
                <a:cubicBezTo>
                  <a:pt x="874272" y="84557"/>
                  <a:pt x="328582" y="67842"/>
                  <a:pt x="154551" y="53094"/>
                </a:cubicBezTo>
                <a:cubicBezTo>
                  <a:pt x="-19480" y="38346"/>
                  <a:pt x="-6207" y="19173"/>
                  <a:pt x="7067" y="0"/>
                </a:cubicBezTo>
              </a:path>
            </a:pathLst>
          </a:cu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2A9ABE-53E1-B803-F403-F046469E7AF6}"/>
              </a:ext>
            </a:extLst>
          </p:cNvPr>
          <p:cNvGrpSpPr/>
          <p:nvPr/>
        </p:nvGrpSpPr>
        <p:grpSpPr>
          <a:xfrm flipH="1">
            <a:off x="6237745" y="1914446"/>
            <a:ext cx="131335" cy="130332"/>
            <a:chOff x="6559932" y="2011622"/>
            <a:chExt cx="94320" cy="9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37ED2F6-2FF7-A8ED-130F-363636E1355E}"/>
                    </a:ext>
                  </a:extLst>
                </p14:cNvPr>
                <p14:cNvContentPartPr/>
                <p14:nvPr/>
              </p14:nvContentPartPr>
              <p14:xfrm>
                <a:off x="6559932" y="2029262"/>
                <a:ext cx="36360" cy="759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37ED2F6-2FF7-A8ED-130F-363636E1355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553439" y="2022781"/>
                  <a:ext cx="49086" cy="886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14E3D3E-43A9-B08C-ECBE-8C3F8E088CDC}"/>
                    </a:ext>
                  </a:extLst>
                </p14:cNvPr>
                <p14:cNvContentPartPr/>
                <p14:nvPr/>
              </p14:nvContentPartPr>
              <p14:xfrm>
                <a:off x="6566052" y="2011622"/>
                <a:ext cx="88200" cy="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214E3D3E-43A9-B08C-ECBE-8C3F8E088CD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559586" y="2002622"/>
                  <a:ext cx="100874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42C244A-AECB-EA1F-B51A-6A2FC5D57A2C}"/>
              </a:ext>
            </a:extLst>
          </p:cNvPr>
          <p:cNvSpPr txBox="1"/>
          <p:nvPr/>
        </p:nvSpPr>
        <p:spPr>
          <a:xfrm>
            <a:off x="5603474" y="1650084"/>
            <a:ext cx="778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00FFFF"/>
                </a:solidFill>
              </a:rPr>
              <a:t>flow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D475A6A-B508-A3CC-2F28-674E7AB211E6}"/>
              </a:ext>
            </a:extLst>
          </p:cNvPr>
          <p:cNvCxnSpPr>
            <a:cxnSpLocks/>
          </p:cNvCxnSpPr>
          <p:nvPr/>
        </p:nvCxnSpPr>
        <p:spPr>
          <a:xfrm>
            <a:off x="6269538" y="1801194"/>
            <a:ext cx="306669" cy="239372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6F336A9-67AC-2FEB-EA8B-988577EA18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82711" y="1222717"/>
            <a:ext cx="2048572" cy="1272045"/>
          </a:xfrm>
          <a:prstGeom prst="rect">
            <a:avLst/>
          </a:prstGeom>
        </p:spPr>
      </p:pic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581BC76E-2447-ABDE-3BED-B08296EF78AA}"/>
              </a:ext>
            </a:extLst>
          </p:cNvPr>
          <p:cNvSpPr/>
          <p:nvPr/>
        </p:nvSpPr>
        <p:spPr>
          <a:xfrm>
            <a:off x="3068340" y="3477097"/>
            <a:ext cx="1275242" cy="391058"/>
          </a:xfrm>
          <a:prstGeom prst="homePlat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FE4E5C0-F60E-2DE5-2151-87AE251FC118}"/>
                  </a:ext>
                </a:extLst>
              </p:cNvPr>
              <p:cNvSpPr txBox="1"/>
              <p:nvPr/>
            </p:nvSpPr>
            <p:spPr>
              <a:xfrm>
                <a:off x="3068340" y="3515086"/>
                <a:ext cx="128996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𝑟𝑢𝑏𝑏𝑙𝑒</m:t>
                        </m:r>
                      </m:sub>
                    </m:sSub>
                    <m:r>
                      <a:rPr lang="en-GB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𝑠𝑎𝑛𝑑</m:t>
                        </m:r>
                      </m:sub>
                    </m:sSub>
                  </m:oMath>
                </a14:m>
                <a:r>
                  <a:rPr lang="en-GB" sz="1200" dirty="0"/>
                  <a:t>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FE4E5C0-F60E-2DE5-2151-87AE251FC1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8340" y="3515086"/>
                <a:ext cx="1289968" cy="2769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6504177-F89F-B6B9-AC64-4B1AF05C35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73034" y="3079287"/>
            <a:ext cx="2468880" cy="1084412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27F0EC7-BB70-EC88-4B7C-AF5EF78981FF}"/>
              </a:ext>
            </a:extLst>
          </p:cNvPr>
          <p:cNvSpPr/>
          <p:nvPr/>
        </p:nvSpPr>
        <p:spPr>
          <a:xfrm>
            <a:off x="5254326" y="3797660"/>
            <a:ext cx="1125470" cy="98178"/>
          </a:xfrm>
          <a:custGeom>
            <a:avLst/>
            <a:gdLst>
              <a:gd name="connsiteX0" fmla="*/ 1216434 w 1218552"/>
              <a:gd name="connsiteY0" fmla="*/ 76692 h 89536"/>
              <a:gd name="connsiteX1" fmla="*/ 1051252 w 1218552"/>
              <a:gd name="connsiteY1" fmla="*/ 88490 h 89536"/>
              <a:gd name="connsiteX2" fmla="*/ 154551 w 1218552"/>
              <a:gd name="connsiteY2" fmla="*/ 53094 h 89536"/>
              <a:gd name="connsiteX3" fmla="*/ 7067 w 1218552"/>
              <a:gd name="connsiteY3" fmla="*/ 0 h 8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552" h="89536">
                <a:moveTo>
                  <a:pt x="1216434" y="76692"/>
                </a:moveTo>
                <a:cubicBezTo>
                  <a:pt x="1222333" y="84557"/>
                  <a:pt x="1228232" y="92423"/>
                  <a:pt x="1051252" y="88490"/>
                </a:cubicBezTo>
                <a:cubicBezTo>
                  <a:pt x="874272" y="84557"/>
                  <a:pt x="328582" y="67842"/>
                  <a:pt x="154551" y="53094"/>
                </a:cubicBezTo>
                <a:cubicBezTo>
                  <a:pt x="-19480" y="38346"/>
                  <a:pt x="-6207" y="19173"/>
                  <a:pt x="7067" y="0"/>
                </a:cubicBezTo>
              </a:path>
            </a:pathLst>
          </a:cu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CE953A8-7385-0BED-8B0D-4CFEEF070F0D}"/>
              </a:ext>
            </a:extLst>
          </p:cNvPr>
          <p:cNvGrpSpPr/>
          <p:nvPr/>
        </p:nvGrpSpPr>
        <p:grpSpPr>
          <a:xfrm>
            <a:off x="5236146" y="3802598"/>
            <a:ext cx="94320" cy="93600"/>
            <a:chOff x="6559932" y="2011622"/>
            <a:chExt cx="94320" cy="9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900257E-51A3-1B38-DE7A-CDA8A67EC2DF}"/>
                    </a:ext>
                  </a:extLst>
                </p14:cNvPr>
                <p14:cNvContentPartPr/>
                <p14:nvPr/>
              </p14:nvContentPartPr>
              <p14:xfrm>
                <a:off x="6559932" y="2029262"/>
                <a:ext cx="36360" cy="759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900257E-51A3-1B38-DE7A-CDA8A67EC2D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551020" y="2020262"/>
                  <a:ext cx="53827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D1B1AA6-375C-2C13-174D-5AC1E14CB7C6}"/>
                    </a:ext>
                  </a:extLst>
                </p14:cNvPr>
                <p14:cNvContentPartPr/>
                <p14:nvPr/>
              </p14:nvContentPartPr>
              <p14:xfrm>
                <a:off x="6566052" y="2011622"/>
                <a:ext cx="8820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D1B1AA6-375C-2C13-174D-5AC1E14CB7C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557052" y="2002622"/>
                  <a:ext cx="10584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E62C41E-1EF9-9158-F90F-D7272618C4A8}"/>
              </a:ext>
            </a:extLst>
          </p:cNvPr>
          <p:cNvSpPr txBox="1"/>
          <p:nvPr/>
        </p:nvSpPr>
        <p:spPr>
          <a:xfrm>
            <a:off x="5532737" y="3540262"/>
            <a:ext cx="778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00FFFF"/>
                </a:solidFill>
              </a:rPr>
              <a:t>flow</a:t>
            </a:r>
          </a:p>
        </p:txBody>
      </p:sp>
      <p:pic>
        <p:nvPicPr>
          <p:cNvPr id="51" name="Picture 50" descr="A diagram of a structure&#10;&#10;AI-generated content may be incorrect.">
            <a:extLst>
              <a:ext uri="{FF2B5EF4-FFF2-40B4-BE49-F238E27FC236}">
                <a16:creationId xmlns:a16="http://schemas.microsoft.com/office/drawing/2014/main" id="{9E6E1F0E-F289-0228-88FD-E493DF4CC961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0253" t="3503" r="1" b="12872"/>
          <a:stretch>
            <a:fillRect/>
          </a:stretch>
        </p:blipFill>
        <p:spPr bwMode="auto">
          <a:xfrm>
            <a:off x="4423010" y="1267298"/>
            <a:ext cx="2473177" cy="1215561"/>
          </a:xfrm>
          <a:prstGeom prst="rect">
            <a:avLst/>
          </a:prstGeom>
          <a:ln w="38100"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513BBC2-8763-D168-24DD-E8AEF20A71E8}"/>
              </a:ext>
            </a:extLst>
          </p:cNvPr>
          <p:cNvSpPr txBox="1"/>
          <p:nvPr/>
        </p:nvSpPr>
        <p:spPr>
          <a:xfrm>
            <a:off x="6982711" y="2494762"/>
            <a:ext cx="2078765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/>
              <a:t>Safe to incorporate wave flow</a:t>
            </a:r>
            <a:endParaRPr lang="en-GB" sz="12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56008D2-E4C2-8205-F479-3DAC17722F2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77489" y="2989526"/>
            <a:ext cx="2048256" cy="12188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107BE50-CB27-CA01-1105-B2BB6281DD23}"/>
              </a:ext>
            </a:extLst>
          </p:cNvPr>
          <p:cNvSpPr txBox="1"/>
          <p:nvPr/>
        </p:nvSpPr>
        <p:spPr>
          <a:xfrm>
            <a:off x="6977489" y="4214756"/>
            <a:ext cx="2048256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/>
              <a:t>Less uplift pressures could help to optimize rock quantity for toe and scour protections </a:t>
            </a:r>
            <a:endParaRPr lang="en-GB" sz="12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C03BB2D-35DA-9F84-F380-DF0099ED83C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60342" y="2989526"/>
            <a:ext cx="2481572" cy="146609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CDDD729-B6D2-C579-F358-744D55A4F654}"/>
              </a:ext>
            </a:extLst>
          </p:cNvPr>
          <p:cNvSpPr txBox="1"/>
          <p:nvPr/>
        </p:nvSpPr>
        <p:spPr>
          <a:xfrm>
            <a:off x="6318451" y="3715166"/>
            <a:ext cx="595597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000" dirty="0"/>
              <a:t>Slip line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B4B48CE-04AD-357B-48BB-C26FC22C5DD2}"/>
              </a:ext>
            </a:extLst>
          </p:cNvPr>
          <p:cNvCxnSpPr>
            <a:cxnSpLocks/>
          </p:cNvCxnSpPr>
          <p:nvPr/>
        </p:nvCxnSpPr>
        <p:spPr>
          <a:xfrm flipH="1" flipV="1">
            <a:off x="6480666" y="3513975"/>
            <a:ext cx="96080" cy="234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4758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15BED-AB04-5849-94E8-FBEDFA131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79ECF97-9E6F-AE07-B2BA-3EA965BF2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</p:spPr>
        <p:txBody>
          <a:bodyPr>
            <a:noAutofit/>
          </a:bodyPr>
          <a:lstStyle/>
          <a:p>
            <a:pPr algn="l"/>
            <a:r>
              <a:rPr lang="en-GB" sz="2400" dirty="0">
                <a:ln w="0"/>
              </a:rPr>
              <a:t>2- 3D SETTLEMENT AND ROTATION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B324A2-A32E-B815-1BCC-B110193A62EF}"/>
              </a:ext>
            </a:extLst>
          </p:cNvPr>
          <p:cNvSpPr txBox="1"/>
          <p:nvPr/>
        </p:nvSpPr>
        <p:spPr>
          <a:xfrm>
            <a:off x="457200" y="849087"/>
            <a:ext cx="39086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3D Plaxis settlement analysis up to 100 years after handover was performed</a:t>
            </a:r>
          </a:p>
        </p:txBody>
      </p:sp>
    </p:spTree>
    <p:extLst>
      <p:ext uri="{BB962C8B-B14F-4D97-AF65-F5344CB8AC3E}">
        <p14:creationId xmlns:p14="http://schemas.microsoft.com/office/powerpoint/2010/main" val="24457212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131E3-76CD-7CDC-60EA-216C1F1FA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1C15078-5DC9-10B4-A901-2DBFFEA5E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</p:spPr>
        <p:txBody>
          <a:bodyPr>
            <a:noAutofit/>
          </a:bodyPr>
          <a:lstStyle/>
          <a:p>
            <a:pPr algn="l"/>
            <a:r>
              <a:rPr lang="en-GB" sz="2400" dirty="0">
                <a:ln w="0"/>
              </a:rPr>
              <a:t>2- 3D SETTLEMENT AND ROTATION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C7D658-E71C-DA03-7758-C4CFC14A74D2}"/>
              </a:ext>
            </a:extLst>
          </p:cNvPr>
          <p:cNvSpPr txBox="1"/>
          <p:nvPr/>
        </p:nvSpPr>
        <p:spPr>
          <a:xfrm>
            <a:off x="457199" y="849087"/>
            <a:ext cx="394189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3D Plaxis settlement analysis up to 100 years after handover was performed.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HS Small for sand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Soft Soil Creep (SSC) for clay</a:t>
            </a:r>
            <a:endParaRPr lang="en-GB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02D78C-E2F4-3062-BDB7-1DE2DED4009A}"/>
              </a:ext>
            </a:extLst>
          </p:cNvPr>
          <p:cNvSpPr/>
          <p:nvPr/>
        </p:nvSpPr>
        <p:spPr>
          <a:xfrm>
            <a:off x="3310802" y="1614902"/>
            <a:ext cx="626478" cy="24417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Sand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A93820-AD3F-AFD1-0D61-AA204DF1C86E}"/>
              </a:ext>
            </a:extLst>
          </p:cNvPr>
          <p:cNvSpPr/>
          <p:nvPr/>
        </p:nvSpPr>
        <p:spPr>
          <a:xfrm>
            <a:off x="3310803" y="1859074"/>
            <a:ext cx="626478" cy="3634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clay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3A8549-0337-ECA7-9227-EC9E90BAB11F}"/>
              </a:ext>
            </a:extLst>
          </p:cNvPr>
          <p:cNvSpPr txBox="1"/>
          <p:nvPr/>
        </p:nvSpPr>
        <p:spPr>
          <a:xfrm>
            <a:off x="3923852" y="1612852"/>
            <a:ext cx="7933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t=15~20m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1F6806-1155-E447-37C9-16A55FC47B7B}"/>
              </a:ext>
            </a:extLst>
          </p:cNvPr>
          <p:cNvCxnSpPr>
            <a:cxnSpLocks/>
          </p:cNvCxnSpPr>
          <p:nvPr/>
        </p:nvCxnSpPr>
        <p:spPr>
          <a:xfrm>
            <a:off x="3937280" y="1621883"/>
            <a:ext cx="43202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CF3EAD-73E2-D3C6-982D-A1FDA0C48167}"/>
              </a:ext>
            </a:extLst>
          </p:cNvPr>
          <p:cNvCxnSpPr/>
          <p:nvPr/>
        </p:nvCxnSpPr>
        <p:spPr>
          <a:xfrm>
            <a:off x="3923852" y="1859075"/>
            <a:ext cx="43202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952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7A6B6-081C-0264-F687-B2A1554E7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69E2EE1-A7D8-6749-DCF5-0930D668B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</p:spPr>
        <p:txBody>
          <a:bodyPr>
            <a:noAutofit/>
          </a:bodyPr>
          <a:lstStyle/>
          <a:p>
            <a:pPr algn="l"/>
            <a:r>
              <a:rPr lang="en-GB" sz="2400" dirty="0">
                <a:ln w="0"/>
              </a:rPr>
              <a:t>2- 3D SETTLEMENT AND ROTATION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A73FCA-5097-1779-E828-B6454D81C20E}"/>
              </a:ext>
            </a:extLst>
          </p:cNvPr>
          <p:cNvSpPr txBox="1"/>
          <p:nvPr/>
        </p:nvSpPr>
        <p:spPr>
          <a:xfrm>
            <a:off x="457199" y="849087"/>
            <a:ext cx="394854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3D Plaxis settlement analysis up to 100 years after handover was performed.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HS Small for sand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Soft Soil Creep (SSC) for clay</a:t>
            </a:r>
            <a:endParaRPr lang="en-GB" sz="1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E2796F-4F6C-BE50-FDFD-05329FB95DD8}"/>
              </a:ext>
            </a:extLst>
          </p:cNvPr>
          <p:cNvSpPr/>
          <p:nvPr/>
        </p:nvSpPr>
        <p:spPr>
          <a:xfrm>
            <a:off x="3310802" y="1614902"/>
            <a:ext cx="626478" cy="24417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Sand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CF6684-BD1B-768B-0FC3-50EFB1E80097}"/>
              </a:ext>
            </a:extLst>
          </p:cNvPr>
          <p:cNvSpPr/>
          <p:nvPr/>
        </p:nvSpPr>
        <p:spPr>
          <a:xfrm>
            <a:off x="3310803" y="1859074"/>
            <a:ext cx="626478" cy="3634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clay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9114BD-7464-5EA1-E071-B2E272D9E866}"/>
              </a:ext>
            </a:extLst>
          </p:cNvPr>
          <p:cNvSpPr txBox="1"/>
          <p:nvPr/>
        </p:nvSpPr>
        <p:spPr>
          <a:xfrm>
            <a:off x="3923852" y="1612852"/>
            <a:ext cx="7933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t=15~20m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945342F-A5FF-BAB1-5E6A-BC8B7EA4A665}"/>
              </a:ext>
            </a:extLst>
          </p:cNvPr>
          <p:cNvCxnSpPr>
            <a:cxnSpLocks/>
          </p:cNvCxnSpPr>
          <p:nvPr/>
        </p:nvCxnSpPr>
        <p:spPr>
          <a:xfrm>
            <a:off x="3937280" y="1621883"/>
            <a:ext cx="43202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C46CC61-3F28-1BC7-7138-199CAC5DAB40}"/>
              </a:ext>
            </a:extLst>
          </p:cNvPr>
          <p:cNvCxnSpPr/>
          <p:nvPr/>
        </p:nvCxnSpPr>
        <p:spPr>
          <a:xfrm>
            <a:off x="3923852" y="1859075"/>
            <a:ext cx="43202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1">
            <a:extLst>
              <a:ext uri="{FF2B5EF4-FFF2-40B4-BE49-F238E27FC236}">
                <a16:creationId xmlns:a16="http://schemas.microsoft.com/office/drawing/2014/main" id="{F73D3EA9-4207-C5F4-B188-73EE03C90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510" y="742950"/>
            <a:ext cx="3425589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3014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5C0DF-DA7B-9CD2-6315-274DB8E43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6467889B-1DA4-784B-5749-B9E3C7642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421" y="817677"/>
            <a:ext cx="3425589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CE465E6-BA6D-706D-2555-8103D6633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</p:spPr>
        <p:txBody>
          <a:bodyPr>
            <a:noAutofit/>
          </a:bodyPr>
          <a:lstStyle/>
          <a:p>
            <a:pPr algn="l"/>
            <a:r>
              <a:rPr lang="en-GB" sz="2400" dirty="0">
                <a:ln w="0"/>
              </a:rPr>
              <a:t>2- 3D SETTLEMENT AND ROTATION</a:t>
            </a:r>
          </a:p>
        </p:txBody>
      </p:sp>
      <p:pic>
        <p:nvPicPr>
          <p:cNvPr id="7" name="Picture 6" descr="A diagram of a cross section&#10;&#10;AI-generated content may be incorrect.">
            <a:extLst>
              <a:ext uri="{FF2B5EF4-FFF2-40B4-BE49-F238E27FC236}">
                <a16:creationId xmlns:a16="http://schemas.microsoft.com/office/drawing/2014/main" id="{DA006306-3EE4-E63A-BE16-A6E507A35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727" y="2937814"/>
            <a:ext cx="3729314" cy="1112748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225CF99-DC6B-C864-E512-141AD0312DB8}"/>
              </a:ext>
            </a:extLst>
          </p:cNvPr>
          <p:cNvSpPr/>
          <p:nvPr/>
        </p:nvSpPr>
        <p:spPr>
          <a:xfrm rot="919008">
            <a:off x="3726024" y="1025636"/>
            <a:ext cx="529722" cy="268975"/>
          </a:xfrm>
          <a:prstGeom prst="rect">
            <a:avLst/>
          </a:prstGeom>
          <a:noFill/>
          <a:ln w="127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E72FDAD-C87A-68DE-BF7E-2EEE1563A8DE}"/>
              </a:ext>
            </a:extLst>
          </p:cNvPr>
          <p:cNvSpPr/>
          <p:nvPr/>
        </p:nvSpPr>
        <p:spPr>
          <a:xfrm rot="18842487" flipH="1">
            <a:off x="1299221" y="1610558"/>
            <a:ext cx="2853671" cy="488251"/>
          </a:xfrm>
          <a:custGeom>
            <a:avLst/>
            <a:gdLst>
              <a:gd name="connsiteX0" fmla="*/ 0 w 2806700"/>
              <a:gd name="connsiteY0" fmla="*/ 352246 h 352246"/>
              <a:gd name="connsiteX1" fmla="*/ 476250 w 2806700"/>
              <a:gd name="connsiteY1" fmla="*/ 2996 h 352246"/>
              <a:gd name="connsiteX2" fmla="*/ 2806700 w 2806700"/>
              <a:gd name="connsiteY2" fmla="*/ 212546 h 35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6700" h="352246">
                <a:moveTo>
                  <a:pt x="0" y="352246"/>
                </a:moveTo>
                <a:cubicBezTo>
                  <a:pt x="4233" y="189262"/>
                  <a:pt x="8467" y="26279"/>
                  <a:pt x="476250" y="2996"/>
                </a:cubicBezTo>
                <a:cubicBezTo>
                  <a:pt x="944033" y="-20287"/>
                  <a:pt x="1875366" y="96129"/>
                  <a:pt x="2806700" y="212546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0F3333-DE13-0173-DF4E-1DF356A55072}"/>
              </a:ext>
            </a:extLst>
          </p:cNvPr>
          <p:cNvSpPr txBox="1"/>
          <p:nvPr/>
        </p:nvSpPr>
        <p:spPr>
          <a:xfrm>
            <a:off x="384187" y="3986635"/>
            <a:ext cx="3975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quasi-permanent actions</a:t>
            </a:r>
          </a:p>
        </p:txBody>
      </p:sp>
    </p:spTree>
    <p:extLst>
      <p:ext uri="{BB962C8B-B14F-4D97-AF65-F5344CB8AC3E}">
        <p14:creationId xmlns:p14="http://schemas.microsoft.com/office/powerpoint/2010/main" val="1080597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85CA6C-07E2-3FA9-EF94-4B0C384C8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80756CED-4DDD-B778-5CB0-CD1B46D8B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421" y="817677"/>
            <a:ext cx="3425589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76587C5-1838-5D2D-5A7C-496A14A87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</p:spPr>
        <p:txBody>
          <a:bodyPr>
            <a:noAutofit/>
          </a:bodyPr>
          <a:lstStyle/>
          <a:p>
            <a:pPr algn="l"/>
            <a:r>
              <a:rPr lang="en-GB" sz="2400" dirty="0">
                <a:ln w="0"/>
              </a:rPr>
              <a:t>2- 3D SETTLEMENT AND ROTATION</a:t>
            </a:r>
          </a:p>
        </p:txBody>
      </p:sp>
      <p:pic>
        <p:nvPicPr>
          <p:cNvPr id="7" name="Picture 6" descr="A diagram of a cross section&#10;&#10;AI-generated content may be incorrect.">
            <a:extLst>
              <a:ext uri="{FF2B5EF4-FFF2-40B4-BE49-F238E27FC236}">
                <a16:creationId xmlns:a16="http://schemas.microsoft.com/office/drawing/2014/main" id="{959E6E76-723A-5B98-B0A2-516386A82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727" y="2937814"/>
            <a:ext cx="3729314" cy="1112748"/>
          </a:xfrm>
          <a:prstGeom prst="rect">
            <a:avLst/>
          </a:prstGeom>
          <a:ln>
            <a:noFill/>
            <a:prstDash val="dash"/>
          </a:ln>
        </p:spPr>
      </p:pic>
      <p:pic>
        <p:nvPicPr>
          <p:cNvPr id="8" name="Picture 7" descr="A diagram of a force and a percentage&#10;&#10;AI-generated content may be incorrect.">
            <a:extLst>
              <a:ext uri="{FF2B5EF4-FFF2-40B4-BE49-F238E27FC236}">
                <a16:creationId xmlns:a16="http://schemas.microsoft.com/office/drawing/2014/main" id="{8FE07B58-EB13-C7FB-2A5C-19F5834931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156" y="2940299"/>
            <a:ext cx="3779684" cy="1046337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E80E4BE-05AF-6156-50EF-E85310D17A4E}"/>
              </a:ext>
            </a:extLst>
          </p:cNvPr>
          <p:cNvSpPr/>
          <p:nvPr/>
        </p:nvSpPr>
        <p:spPr>
          <a:xfrm rot="919008">
            <a:off x="3726024" y="1025636"/>
            <a:ext cx="529722" cy="268975"/>
          </a:xfrm>
          <a:prstGeom prst="rect">
            <a:avLst/>
          </a:prstGeom>
          <a:noFill/>
          <a:ln w="127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3323136-2C58-7B96-D368-129498DCA904}"/>
              </a:ext>
            </a:extLst>
          </p:cNvPr>
          <p:cNvSpPr/>
          <p:nvPr/>
        </p:nvSpPr>
        <p:spPr>
          <a:xfrm rot="18842487" flipH="1">
            <a:off x="1299221" y="1610558"/>
            <a:ext cx="2853671" cy="488251"/>
          </a:xfrm>
          <a:custGeom>
            <a:avLst/>
            <a:gdLst>
              <a:gd name="connsiteX0" fmla="*/ 0 w 2806700"/>
              <a:gd name="connsiteY0" fmla="*/ 352246 h 352246"/>
              <a:gd name="connsiteX1" fmla="*/ 476250 w 2806700"/>
              <a:gd name="connsiteY1" fmla="*/ 2996 h 352246"/>
              <a:gd name="connsiteX2" fmla="*/ 2806700 w 2806700"/>
              <a:gd name="connsiteY2" fmla="*/ 212546 h 35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6700" h="352246">
                <a:moveTo>
                  <a:pt x="0" y="352246"/>
                </a:moveTo>
                <a:cubicBezTo>
                  <a:pt x="4233" y="189262"/>
                  <a:pt x="8467" y="26279"/>
                  <a:pt x="476250" y="2996"/>
                </a:cubicBezTo>
                <a:cubicBezTo>
                  <a:pt x="944033" y="-20287"/>
                  <a:pt x="1875366" y="96129"/>
                  <a:pt x="2806700" y="212546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6D41ED-F0B7-D87E-80BE-92D440D85BE7}"/>
              </a:ext>
            </a:extLst>
          </p:cNvPr>
          <p:cNvSpPr txBox="1"/>
          <p:nvPr/>
        </p:nvSpPr>
        <p:spPr>
          <a:xfrm>
            <a:off x="4683567" y="3986636"/>
            <a:ext cx="3975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Dynamic actions added to quasi-permanent actions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3B0A1B-A767-BD93-1935-BE3EED5964F0}"/>
              </a:ext>
            </a:extLst>
          </p:cNvPr>
          <p:cNvSpPr txBox="1"/>
          <p:nvPr/>
        </p:nvSpPr>
        <p:spPr>
          <a:xfrm>
            <a:off x="384187" y="3986635"/>
            <a:ext cx="3975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quasi-permanent actions</a:t>
            </a:r>
          </a:p>
        </p:txBody>
      </p:sp>
    </p:spTree>
    <p:extLst>
      <p:ext uri="{BB962C8B-B14F-4D97-AF65-F5344CB8AC3E}">
        <p14:creationId xmlns:p14="http://schemas.microsoft.com/office/powerpoint/2010/main" val="7990724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A66C5-8920-085C-2007-84BBC42C4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53188CD-176E-24AC-8AE0-D343B68BF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</p:spPr>
        <p:txBody>
          <a:bodyPr>
            <a:noAutofit/>
          </a:bodyPr>
          <a:lstStyle/>
          <a:p>
            <a:pPr algn="l"/>
            <a:r>
              <a:rPr lang="en-GB" sz="2400" dirty="0">
                <a:ln w="0"/>
              </a:rPr>
              <a:t>3- FISSURED AND FRACTURED YPRESIAN CLAY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008859D6-4F67-4209-4123-305687EEC3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4" t="9626" b="20760"/>
          <a:stretch>
            <a:fillRect/>
          </a:stretch>
        </p:blipFill>
        <p:spPr bwMode="auto">
          <a:xfrm>
            <a:off x="643480" y="863599"/>
            <a:ext cx="3452267" cy="1857221"/>
          </a:xfrm>
          <a:prstGeom prst="rect">
            <a:avLst/>
          </a:prstGeom>
          <a:ln w="63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1CEB1A-1877-AD37-FA6B-901FBFCF5D23}"/>
              </a:ext>
            </a:extLst>
          </p:cNvPr>
          <p:cNvSpPr txBox="1"/>
          <p:nvPr/>
        </p:nvSpPr>
        <p:spPr>
          <a:xfrm>
            <a:off x="643480" y="863599"/>
            <a:ext cx="12078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geophysics</a:t>
            </a:r>
          </a:p>
        </p:txBody>
      </p:sp>
    </p:spTree>
    <p:extLst>
      <p:ext uri="{BB962C8B-B14F-4D97-AF65-F5344CB8AC3E}">
        <p14:creationId xmlns:p14="http://schemas.microsoft.com/office/powerpoint/2010/main" val="11883495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38DAC-6EE1-FFF8-89C0-8C4B4C2BE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87E31C1-6F75-BBDB-7EF2-BDF6BBE98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</p:spPr>
        <p:txBody>
          <a:bodyPr>
            <a:noAutofit/>
          </a:bodyPr>
          <a:lstStyle/>
          <a:p>
            <a:pPr algn="l"/>
            <a:r>
              <a:rPr lang="en-GB" sz="2400" dirty="0">
                <a:ln w="0"/>
              </a:rPr>
              <a:t>3- FISSURED AND FRACTURED YPRESIAN CLAY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ABA9C506-FCD0-01D7-5F84-D3642409F2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4" t="9626" b="20760"/>
          <a:stretch>
            <a:fillRect/>
          </a:stretch>
        </p:blipFill>
        <p:spPr bwMode="auto">
          <a:xfrm>
            <a:off x="643480" y="863599"/>
            <a:ext cx="3452267" cy="1857221"/>
          </a:xfrm>
          <a:prstGeom prst="rect">
            <a:avLst/>
          </a:prstGeom>
          <a:ln w="63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F2C757B-2BA4-A4AE-E5F4-9667522F264C}"/>
              </a:ext>
            </a:extLst>
          </p:cNvPr>
          <p:cNvCxnSpPr>
            <a:cxnSpLocks/>
          </p:cNvCxnSpPr>
          <p:nvPr/>
        </p:nvCxnSpPr>
        <p:spPr>
          <a:xfrm flipV="1">
            <a:off x="4041805" y="1549400"/>
            <a:ext cx="921601" cy="2019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ED7CFB4-28B1-F2C7-3C14-C2188D9EA4B9}"/>
              </a:ext>
            </a:extLst>
          </p:cNvPr>
          <p:cNvSpPr txBox="1"/>
          <p:nvPr/>
        </p:nvSpPr>
        <p:spPr>
          <a:xfrm>
            <a:off x="6599975" y="829543"/>
            <a:ext cx="208682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Incorporated into Plaxis models as discontinuities at the worst locations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581B52F-E4A0-55D9-3FFF-F95782926D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959"/>
          <a:stretch>
            <a:fillRect/>
          </a:stretch>
        </p:blipFill>
        <p:spPr>
          <a:xfrm>
            <a:off x="6700910" y="1626200"/>
            <a:ext cx="1728970" cy="6524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DE2A16-A730-08B6-E66E-FAF2970929BD}"/>
              </a:ext>
            </a:extLst>
          </p:cNvPr>
          <p:cNvSpPr txBox="1"/>
          <p:nvPr/>
        </p:nvSpPr>
        <p:spPr>
          <a:xfrm>
            <a:off x="643480" y="863599"/>
            <a:ext cx="1387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geophysics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B30884-860E-A54C-8C23-97A4DDB2ED82}"/>
              </a:ext>
            </a:extLst>
          </p:cNvPr>
          <p:cNvSpPr txBox="1"/>
          <p:nvPr/>
        </p:nvSpPr>
        <p:spPr>
          <a:xfrm>
            <a:off x="643480" y="863599"/>
            <a:ext cx="12078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geophysics</a:t>
            </a:r>
          </a:p>
        </p:txBody>
      </p:sp>
    </p:spTree>
    <p:extLst>
      <p:ext uri="{BB962C8B-B14F-4D97-AF65-F5344CB8AC3E}">
        <p14:creationId xmlns:p14="http://schemas.microsoft.com/office/powerpoint/2010/main" val="18549148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CDE5C-B5B2-1BF7-AB5E-938736FF0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763BC85-73CA-DEED-BE9F-87E81A70E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</p:spPr>
        <p:txBody>
          <a:bodyPr>
            <a:noAutofit/>
          </a:bodyPr>
          <a:lstStyle/>
          <a:p>
            <a:pPr algn="l"/>
            <a:r>
              <a:rPr lang="en-GB" sz="2400" dirty="0">
                <a:ln w="0"/>
              </a:rPr>
              <a:t>3- FISSURED AND FRACTURED YPRESIAN CLAY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533B0BEA-B94F-AB29-22AC-3B4D4FF374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4" t="9626" b="20760"/>
          <a:stretch>
            <a:fillRect/>
          </a:stretch>
        </p:blipFill>
        <p:spPr bwMode="auto">
          <a:xfrm>
            <a:off x="643480" y="863599"/>
            <a:ext cx="3452267" cy="1857221"/>
          </a:xfrm>
          <a:prstGeom prst="rect">
            <a:avLst/>
          </a:prstGeom>
          <a:ln w="63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A close-up of a rock formation&#10;&#10;AI-generated content may be incorrect.">
            <a:extLst>
              <a:ext uri="{FF2B5EF4-FFF2-40B4-BE49-F238E27FC236}">
                <a16:creationId xmlns:a16="http://schemas.microsoft.com/office/drawing/2014/main" id="{54AACF11-F74A-D974-55D9-92D2698BA3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9707"/>
          <a:stretch>
            <a:fillRect/>
          </a:stretch>
        </p:blipFill>
        <p:spPr>
          <a:xfrm>
            <a:off x="4963406" y="863600"/>
            <a:ext cx="1636569" cy="13716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58D054F-78BC-7418-0428-BDF4E98373FC}"/>
              </a:ext>
            </a:extLst>
          </p:cNvPr>
          <p:cNvCxnSpPr>
            <a:cxnSpLocks/>
            <a:endCxn id="4" idx="1"/>
          </p:cNvCxnSpPr>
          <p:nvPr/>
        </p:nvCxnSpPr>
        <p:spPr>
          <a:xfrm flipV="1">
            <a:off x="4041805" y="1549400"/>
            <a:ext cx="921601" cy="2019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DB8FF21-665F-C7AB-9943-4D261E825A99}"/>
              </a:ext>
            </a:extLst>
          </p:cNvPr>
          <p:cNvSpPr txBox="1"/>
          <p:nvPr/>
        </p:nvSpPr>
        <p:spPr>
          <a:xfrm>
            <a:off x="6599975" y="829543"/>
            <a:ext cx="208682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Incorporated into Plaxis models as discontinuities at the worst locations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CA0260B-7B3F-4F8B-73D3-177EF2260E2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6959"/>
          <a:stretch>
            <a:fillRect/>
          </a:stretch>
        </p:blipFill>
        <p:spPr>
          <a:xfrm>
            <a:off x="6700910" y="1626200"/>
            <a:ext cx="1728970" cy="6524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8516AC-8BC8-4312-F2B8-EB174164755A}"/>
              </a:ext>
            </a:extLst>
          </p:cNvPr>
          <p:cNvSpPr txBox="1"/>
          <p:nvPr/>
        </p:nvSpPr>
        <p:spPr>
          <a:xfrm>
            <a:off x="643480" y="863599"/>
            <a:ext cx="1387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geophysics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BEE65C-27A9-C347-86BD-F782EE743774}"/>
              </a:ext>
            </a:extLst>
          </p:cNvPr>
          <p:cNvSpPr txBox="1"/>
          <p:nvPr/>
        </p:nvSpPr>
        <p:spPr>
          <a:xfrm>
            <a:off x="643480" y="863599"/>
            <a:ext cx="12078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geophysics</a:t>
            </a:r>
          </a:p>
        </p:txBody>
      </p:sp>
      <p:pic>
        <p:nvPicPr>
          <p:cNvPr id="7" name="Picture 6" descr="A close-up of a rock formation&#10;&#10;AI-generated content may be incorrect.">
            <a:extLst>
              <a:ext uri="{FF2B5EF4-FFF2-40B4-BE49-F238E27FC236}">
                <a16:creationId xmlns:a16="http://schemas.microsoft.com/office/drawing/2014/main" id="{09FE7329-A453-BEE3-F483-6285843E04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9463" t="18521"/>
          <a:stretch>
            <a:fillRect/>
          </a:stretch>
        </p:blipFill>
        <p:spPr>
          <a:xfrm>
            <a:off x="6477001" y="2882836"/>
            <a:ext cx="2038349" cy="172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160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19B1B-E843-CC47-D547-2C12BF1DE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ADA49FC-A614-C239-8AB1-B92075718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</p:spPr>
        <p:txBody>
          <a:bodyPr>
            <a:noAutofit/>
          </a:bodyPr>
          <a:lstStyle/>
          <a:p>
            <a:pPr algn="l"/>
            <a:r>
              <a:rPr lang="en-GB" sz="2400" dirty="0">
                <a:ln w="0"/>
              </a:rPr>
              <a:t>3- FISSURED AND FRACTURED YPRESIAN CLAY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9F243D92-EF6E-54D1-0EE3-A09B48B653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4" t="9626" b="20760"/>
          <a:stretch>
            <a:fillRect/>
          </a:stretch>
        </p:blipFill>
        <p:spPr bwMode="auto">
          <a:xfrm>
            <a:off x="643480" y="863599"/>
            <a:ext cx="3452267" cy="1857221"/>
          </a:xfrm>
          <a:prstGeom prst="rect">
            <a:avLst/>
          </a:prstGeom>
          <a:ln w="63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A close-up of a rock formation&#10;&#10;AI-generated content may be incorrect.">
            <a:extLst>
              <a:ext uri="{FF2B5EF4-FFF2-40B4-BE49-F238E27FC236}">
                <a16:creationId xmlns:a16="http://schemas.microsoft.com/office/drawing/2014/main" id="{BE8FD905-F6CF-E30D-C682-45DA52F849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9707"/>
          <a:stretch>
            <a:fillRect/>
          </a:stretch>
        </p:blipFill>
        <p:spPr>
          <a:xfrm>
            <a:off x="4963406" y="863600"/>
            <a:ext cx="1636569" cy="1371600"/>
          </a:xfrm>
          <a:prstGeom prst="rect">
            <a:avLst/>
          </a:prstGeom>
        </p:spPr>
      </p:pic>
      <p:pic>
        <p:nvPicPr>
          <p:cNvPr id="5" name="Picture 4" descr="A close-up of a rock formation&#10;&#10;AI-generated content may be incorrect.">
            <a:extLst>
              <a:ext uri="{FF2B5EF4-FFF2-40B4-BE49-F238E27FC236}">
                <a16:creationId xmlns:a16="http://schemas.microsoft.com/office/drawing/2014/main" id="{E3F1D4A7-C4C7-3D99-9694-356B94AB20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9463" t="18521"/>
          <a:stretch>
            <a:fillRect/>
          </a:stretch>
        </p:blipFill>
        <p:spPr>
          <a:xfrm>
            <a:off x="6477001" y="2882836"/>
            <a:ext cx="2038349" cy="172693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9A39D97-E547-6174-00F1-0B00F8FE5DA8}"/>
              </a:ext>
            </a:extLst>
          </p:cNvPr>
          <p:cNvCxnSpPr>
            <a:cxnSpLocks/>
            <a:endCxn id="4" idx="1"/>
          </p:cNvCxnSpPr>
          <p:nvPr/>
        </p:nvCxnSpPr>
        <p:spPr>
          <a:xfrm flipV="1">
            <a:off x="4041805" y="1549400"/>
            <a:ext cx="921601" cy="2019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A screen shot of a graph&#10;&#10;AI-generated content may be incorrect.">
            <a:extLst>
              <a:ext uri="{FF2B5EF4-FFF2-40B4-BE49-F238E27FC236}">
                <a16:creationId xmlns:a16="http://schemas.microsoft.com/office/drawing/2014/main" id="{1F067378-E953-57B8-6037-886E045502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" t="6491" r="2538" b="2642"/>
          <a:stretch>
            <a:fillRect/>
          </a:stretch>
        </p:blipFill>
        <p:spPr bwMode="auto">
          <a:xfrm>
            <a:off x="457200" y="2882836"/>
            <a:ext cx="4114800" cy="17153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3308DA6-00A6-5E64-8530-043A720BE37D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4572000" y="3746306"/>
            <a:ext cx="1905001" cy="4446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91B676B-6780-E43A-9122-9667F9D1AB3B}"/>
              </a:ext>
            </a:extLst>
          </p:cNvPr>
          <p:cNvSpPr txBox="1"/>
          <p:nvPr/>
        </p:nvSpPr>
        <p:spPr>
          <a:xfrm>
            <a:off x="6599975" y="829543"/>
            <a:ext cx="208682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Incorporated into Plaxis models as discontinuities at the worst locations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3E3929-2A67-CE87-D66D-CA844778634D}"/>
              </a:ext>
            </a:extLst>
          </p:cNvPr>
          <p:cNvSpPr txBox="1"/>
          <p:nvPr/>
        </p:nvSpPr>
        <p:spPr>
          <a:xfrm rot="20821920">
            <a:off x="4534070" y="3620076"/>
            <a:ext cx="17842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/>
              <a:t>Reflected in Su profile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11B798A-CBB0-DE3F-2292-22A48CF703D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6959"/>
          <a:stretch>
            <a:fillRect/>
          </a:stretch>
        </p:blipFill>
        <p:spPr>
          <a:xfrm>
            <a:off x="6700910" y="1626200"/>
            <a:ext cx="1728970" cy="6524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3900F4-2FF6-B23A-C39F-72886972098C}"/>
              </a:ext>
            </a:extLst>
          </p:cNvPr>
          <p:cNvSpPr txBox="1"/>
          <p:nvPr/>
        </p:nvSpPr>
        <p:spPr>
          <a:xfrm>
            <a:off x="643480" y="863599"/>
            <a:ext cx="12078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geophysics</a:t>
            </a:r>
          </a:p>
        </p:txBody>
      </p:sp>
    </p:spTree>
    <p:extLst>
      <p:ext uri="{BB962C8B-B14F-4D97-AF65-F5344CB8AC3E}">
        <p14:creationId xmlns:p14="http://schemas.microsoft.com/office/powerpoint/2010/main" val="3703245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45C57-A990-8570-6C80-008425E90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F057207C-A107-1C06-6830-F52BB35491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9600" y="2198"/>
            <a:ext cx="824400" cy="942206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4DD532E-92C7-9938-198E-0CD7CA116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152" y="106596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2400"/>
              <a:t>INTRODUCTION OVERALL PROJECT</a:t>
            </a:r>
            <a:endParaRPr lang="en-GB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A9ABF8-A686-A464-5648-AB74C603B582}"/>
              </a:ext>
            </a:extLst>
          </p:cNvPr>
          <p:cNvSpPr txBox="1"/>
          <p:nvPr/>
        </p:nvSpPr>
        <p:spPr>
          <a:xfrm>
            <a:off x="539750" y="987574"/>
            <a:ext cx="47523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7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Objects – EPCI 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Fabrication, transport and installation of </a:t>
            </a:r>
            <a:r>
              <a:rPr lang="en-US" b="1" dirty="0"/>
              <a:t>23 caissons (57m long, 28m wide, 22m high + wave walls)</a:t>
            </a:r>
            <a:r>
              <a:rPr lang="en-US" dirty="0"/>
              <a:t>. &gt;200.000 m</a:t>
            </a:r>
            <a:r>
              <a:rPr lang="en-US" baseline="30000" dirty="0"/>
              <a:t>3 </a:t>
            </a:r>
            <a:r>
              <a:rPr lang="en-US" dirty="0"/>
              <a:t>concrete + &gt; 40.000 tons rebar + 95 cable entries.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Procurement and installation of </a:t>
            </a:r>
            <a:r>
              <a:rPr lang="en-US" b="1" dirty="0"/>
              <a:t>&gt;</a:t>
            </a:r>
            <a:r>
              <a:rPr lang="en-US" dirty="0"/>
              <a:t> </a:t>
            </a:r>
            <a:r>
              <a:rPr lang="en-US" b="1" dirty="0"/>
              <a:t>400.000 m</a:t>
            </a:r>
            <a:r>
              <a:rPr lang="en-US" b="1" baseline="30000" dirty="0"/>
              <a:t>3</a:t>
            </a:r>
            <a:r>
              <a:rPr lang="en-US" b="1" dirty="0"/>
              <a:t> rockworks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Dredging, reclamation and compaction of sand fill. </a:t>
            </a:r>
            <a:r>
              <a:rPr lang="en-GB" b="1" dirty="0"/>
              <a:t>&gt; 3.000.000 m</a:t>
            </a:r>
            <a:r>
              <a:rPr lang="en-US" b="1" baseline="30000" dirty="0"/>
              <a:t>3</a:t>
            </a:r>
            <a:r>
              <a:rPr lang="en-GB" dirty="0"/>
              <a:t>.</a:t>
            </a:r>
            <a:endParaRPr lang="en-US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Finishing works such as CTV harbour revetment (82.000 m</a:t>
            </a:r>
            <a:r>
              <a:rPr lang="en-US" b="1" baseline="30000" dirty="0"/>
              <a:t> </a:t>
            </a:r>
            <a:r>
              <a:rPr lang="en-US" baseline="30000" dirty="0"/>
              <a:t>3</a:t>
            </a:r>
            <a:r>
              <a:rPr lang="en-GB" dirty="0"/>
              <a:t>),CTV furniture, aids to navigation, jetty, cable culverts and ring road. </a:t>
            </a:r>
          </a:p>
        </p:txBody>
      </p:sp>
      <p:pic>
        <p:nvPicPr>
          <p:cNvPr id="11" name="Picture Placeholder 11">
            <a:extLst>
              <a:ext uri="{FF2B5EF4-FFF2-40B4-BE49-F238E27FC236}">
                <a16:creationId xmlns:a16="http://schemas.microsoft.com/office/drawing/2014/main" id="{CAC4ED1E-36F5-6F1B-44C9-7731986277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7" t="1651" r="-459" b="-4780"/>
          <a:stretch>
            <a:fillRect/>
          </a:stretch>
        </p:blipFill>
        <p:spPr>
          <a:xfrm>
            <a:off x="5436096" y="1131590"/>
            <a:ext cx="3398548" cy="37906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7B14A2-0881-7117-B795-0432F6530A3A}"/>
              </a:ext>
            </a:extLst>
          </p:cNvPr>
          <p:cNvSpPr txBox="1"/>
          <p:nvPr/>
        </p:nvSpPr>
        <p:spPr>
          <a:xfrm>
            <a:off x="5744308" y="944404"/>
            <a:ext cx="29725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Roughly 40km away from Belgium coast</a:t>
            </a:r>
          </a:p>
        </p:txBody>
      </p:sp>
    </p:spTree>
    <p:extLst>
      <p:ext uri="{BB962C8B-B14F-4D97-AF65-F5344CB8AC3E}">
        <p14:creationId xmlns:p14="http://schemas.microsoft.com/office/powerpoint/2010/main" val="4591234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C9023-B825-A82D-92BD-99A6DE84C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9ACD136-AF71-0CF1-FBB5-C3D97E2A1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</p:spPr>
        <p:txBody>
          <a:bodyPr>
            <a:noAutofit/>
          </a:bodyPr>
          <a:lstStyle/>
          <a:p>
            <a:pPr algn="l"/>
            <a:r>
              <a:rPr lang="en-GB" sz="2400" dirty="0">
                <a:ln w="0"/>
              </a:rPr>
              <a:t>3- FISSURED AND FRACTURED YPRESIAN CLAY + EROSIONS</a:t>
            </a:r>
          </a:p>
        </p:txBody>
      </p:sp>
      <p:pic>
        <p:nvPicPr>
          <p:cNvPr id="3" name="Picture 2" descr="A diagram of a rectangular object with white text&#10;&#10;AI-generated content may be incorrect.">
            <a:extLst>
              <a:ext uri="{FF2B5EF4-FFF2-40B4-BE49-F238E27FC236}">
                <a16:creationId xmlns:a16="http://schemas.microsoft.com/office/drawing/2014/main" id="{676F8776-5FA2-1243-F473-E8DE4C5B26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93" b="2645"/>
          <a:stretch/>
        </p:blipFill>
        <p:spPr bwMode="auto">
          <a:xfrm>
            <a:off x="457200" y="1117310"/>
            <a:ext cx="3657600" cy="2993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D3A326-B692-304E-5EF3-C910AF2B13D3}"/>
              </a:ext>
            </a:extLst>
          </p:cNvPr>
          <p:cNvSpPr txBox="1"/>
          <p:nvPr/>
        </p:nvSpPr>
        <p:spPr>
          <a:xfrm>
            <a:off x="548640" y="1163477"/>
            <a:ext cx="949797" cy="52322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15m deep erosion!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55805E-3E1E-72F3-A608-3BE398988A32}"/>
              </a:ext>
            </a:extLst>
          </p:cNvPr>
          <p:cNvSpPr txBox="1"/>
          <p:nvPr/>
        </p:nvSpPr>
        <p:spPr>
          <a:xfrm>
            <a:off x="337931" y="4149043"/>
            <a:ext cx="39657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yearly bathymetry is a key input!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7457638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8B8CD-2D61-B269-F5BC-1DFD27D46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41F900F-9DD1-5F23-9583-36968E53A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</p:spPr>
        <p:txBody>
          <a:bodyPr>
            <a:noAutofit/>
          </a:bodyPr>
          <a:lstStyle/>
          <a:p>
            <a:pPr algn="l"/>
            <a:r>
              <a:rPr lang="en-GB" sz="2400" dirty="0">
                <a:ln w="0"/>
              </a:rPr>
              <a:t>3- FISSURED AND FRACTURED YPRESIAN CLAY + EROSIONS</a:t>
            </a:r>
          </a:p>
        </p:txBody>
      </p:sp>
      <p:pic>
        <p:nvPicPr>
          <p:cNvPr id="3" name="Picture 2" descr="A diagram of a rectangular object with white text&#10;&#10;AI-generated content may be incorrect.">
            <a:extLst>
              <a:ext uri="{FF2B5EF4-FFF2-40B4-BE49-F238E27FC236}">
                <a16:creationId xmlns:a16="http://schemas.microsoft.com/office/drawing/2014/main" id="{2E289527-723F-8768-D827-37B5089212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93" b="2645"/>
          <a:stretch/>
        </p:blipFill>
        <p:spPr bwMode="auto">
          <a:xfrm>
            <a:off x="457200" y="1117310"/>
            <a:ext cx="3657600" cy="2993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A diagram of a structure&#10;&#10;AI-generated content may be incorrect.">
            <a:extLst>
              <a:ext uri="{FF2B5EF4-FFF2-40B4-BE49-F238E27FC236}">
                <a16:creationId xmlns:a16="http://schemas.microsoft.com/office/drawing/2014/main" id="{FC767985-04CB-A6F4-F3F1-85E031C490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34" t="7293" b="2396"/>
          <a:stretch/>
        </p:blipFill>
        <p:spPr bwMode="auto">
          <a:xfrm>
            <a:off x="4406900" y="1117310"/>
            <a:ext cx="4051300" cy="21647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1580CC-964F-BA22-1E12-7F307BC497C2}"/>
              </a:ext>
            </a:extLst>
          </p:cNvPr>
          <p:cNvSpPr txBox="1"/>
          <p:nvPr/>
        </p:nvSpPr>
        <p:spPr>
          <a:xfrm>
            <a:off x="4342504" y="809533"/>
            <a:ext cx="43442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Plaxis 3D simulation; essential for corner caissons</a:t>
            </a:r>
            <a:endParaRPr lang="en-GB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55805E-3E1E-72F3-A608-3BE398988A32}"/>
              </a:ext>
            </a:extLst>
          </p:cNvPr>
          <p:cNvSpPr txBox="1"/>
          <p:nvPr/>
        </p:nvSpPr>
        <p:spPr>
          <a:xfrm>
            <a:off x="337931" y="4149043"/>
            <a:ext cx="39657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yearly bathymetry is a key input!</a:t>
            </a:r>
            <a:endParaRPr lang="en-GB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1D8D4C-21CA-0978-AD23-B06D348920ED}"/>
              </a:ext>
            </a:extLst>
          </p:cNvPr>
          <p:cNvSpPr txBox="1"/>
          <p:nvPr/>
        </p:nvSpPr>
        <p:spPr>
          <a:xfrm>
            <a:off x="548640" y="1163477"/>
            <a:ext cx="949797" cy="52322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15m deep erosion!</a:t>
            </a:r>
          </a:p>
        </p:txBody>
      </p:sp>
    </p:spTree>
    <p:extLst>
      <p:ext uri="{BB962C8B-B14F-4D97-AF65-F5344CB8AC3E}">
        <p14:creationId xmlns:p14="http://schemas.microsoft.com/office/powerpoint/2010/main" val="26520428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1DBC1-1612-CB31-F7EC-AB4E3426A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0D2FF58-F627-D4FC-EFCB-21E15A8CC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</p:spPr>
        <p:txBody>
          <a:bodyPr>
            <a:noAutofit/>
          </a:bodyPr>
          <a:lstStyle/>
          <a:p>
            <a:pPr algn="l"/>
            <a:r>
              <a:rPr lang="en-GB" sz="2400" dirty="0">
                <a:ln w="0"/>
              </a:rPr>
              <a:t>3- FISSURED AND FRACTURED YPRESIAN CLAY + EROSIONS</a:t>
            </a:r>
          </a:p>
        </p:txBody>
      </p:sp>
      <p:pic>
        <p:nvPicPr>
          <p:cNvPr id="3" name="Picture 2" descr="A diagram of a rectangular object with white text&#10;&#10;AI-generated content may be incorrect.">
            <a:extLst>
              <a:ext uri="{FF2B5EF4-FFF2-40B4-BE49-F238E27FC236}">
                <a16:creationId xmlns:a16="http://schemas.microsoft.com/office/drawing/2014/main" id="{DCE0E5B6-E16D-4A7B-3908-076EE5198E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93" b="2645"/>
          <a:stretch/>
        </p:blipFill>
        <p:spPr bwMode="auto">
          <a:xfrm>
            <a:off x="457200" y="1117310"/>
            <a:ext cx="3657600" cy="2993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A diagram of a structure&#10;&#10;AI-generated content may be incorrect.">
            <a:extLst>
              <a:ext uri="{FF2B5EF4-FFF2-40B4-BE49-F238E27FC236}">
                <a16:creationId xmlns:a16="http://schemas.microsoft.com/office/drawing/2014/main" id="{30102E03-FD38-1BC2-F7FE-F12E84B093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34" t="7293" b="2396"/>
          <a:stretch/>
        </p:blipFill>
        <p:spPr bwMode="auto">
          <a:xfrm>
            <a:off x="4406900" y="1117310"/>
            <a:ext cx="4051300" cy="21647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6EBB010-A35D-58BB-AA95-2B231D5A3638}"/>
              </a:ext>
            </a:extLst>
          </p:cNvPr>
          <p:cNvSpPr txBox="1"/>
          <p:nvPr/>
        </p:nvSpPr>
        <p:spPr>
          <a:xfrm>
            <a:off x="4342505" y="809533"/>
            <a:ext cx="45255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Plaxis 3D simulation; essential for corner caissons</a:t>
            </a:r>
            <a:endParaRPr lang="en-GB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DD40E5-C452-BAE7-0105-97A7E25C33AE}"/>
              </a:ext>
            </a:extLst>
          </p:cNvPr>
          <p:cNvSpPr txBox="1"/>
          <p:nvPr/>
        </p:nvSpPr>
        <p:spPr>
          <a:xfrm>
            <a:off x="337931" y="4149043"/>
            <a:ext cx="39657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yearly bathymetry is a key input!</a:t>
            </a:r>
            <a:endParaRPr lang="en-GB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D72776-2882-6828-5D7C-AB547C49F7EC}"/>
              </a:ext>
            </a:extLst>
          </p:cNvPr>
          <p:cNvSpPr txBox="1"/>
          <p:nvPr/>
        </p:nvSpPr>
        <p:spPr>
          <a:xfrm>
            <a:off x="548640" y="1163477"/>
            <a:ext cx="949797" cy="52322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15m deep erosion!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5BBDA4-5149-AE38-15F6-C43506E6F8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8600" y="3399700"/>
            <a:ext cx="2279650" cy="125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187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2CD40-7359-6AED-BBA8-0D42A62E8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4370869-36A4-356A-4B6D-5307562F3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</p:spPr>
        <p:txBody>
          <a:bodyPr>
            <a:noAutofit/>
          </a:bodyPr>
          <a:lstStyle/>
          <a:p>
            <a:pPr algn="l"/>
            <a:r>
              <a:rPr lang="en-GB" sz="2400" dirty="0">
                <a:ln w="0"/>
              </a:rPr>
              <a:t>4- CONSTRUCTION SEQUENCING: OVERVIEW</a:t>
            </a:r>
          </a:p>
        </p:txBody>
      </p:sp>
      <p:pic>
        <p:nvPicPr>
          <p:cNvPr id="2" name="Picture 1" descr="A collage of several images of a construction site&#10;&#10;AI-generated content may be incorrect.">
            <a:extLst>
              <a:ext uri="{FF2B5EF4-FFF2-40B4-BE49-F238E27FC236}">
                <a16:creationId xmlns:a16="http://schemas.microsoft.com/office/drawing/2014/main" id="{6951FB65-2673-24EC-7478-E135BA175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755" y="1112446"/>
            <a:ext cx="5210175" cy="319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19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E9044-4674-D59C-0DCF-515A0EB7F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A2D9B5-E9DB-A8FA-B27D-4ACFA6FE0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</p:spPr>
        <p:txBody>
          <a:bodyPr>
            <a:noAutofit/>
          </a:bodyPr>
          <a:lstStyle/>
          <a:p>
            <a:pPr algn="l"/>
            <a:r>
              <a:rPr lang="en-GB" sz="2400" dirty="0">
                <a:ln w="0"/>
              </a:rPr>
              <a:t>4- CONSTRUCTION SEQUENCING: OVERVIEW</a:t>
            </a:r>
          </a:p>
        </p:txBody>
      </p:sp>
      <p:pic>
        <p:nvPicPr>
          <p:cNvPr id="2" name="Picture 1" descr="A collage of several images of a construction site&#10;&#10;AI-generated content may be incorrect.">
            <a:extLst>
              <a:ext uri="{FF2B5EF4-FFF2-40B4-BE49-F238E27FC236}">
                <a16:creationId xmlns:a16="http://schemas.microsoft.com/office/drawing/2014/main" id="{656A4119-4B80-39DE-7908-150AA7F65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46" y="1022505"/>
            <a:ext cx="5210175" cy="31935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1D8BBF-BFC5-BD68-3EAF-6E55B06EB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832" y="1769099"/>
            <a:ext cx="2658968" cy="202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3406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71E0C-6728-8DC3-F8B9-D287E78B5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A1DF74A-C097-D552-B941-21DEFB429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</p:spPr>
        <p:txBody>
          <a:bodyPr>
            <a:noAutofit/>
          </a:bodyPr>
          <a:lstStyle/>
          <a:p>
            <a:pPr algn="l"/>
            <a:r>
              <a:rPr lang="en-GB" sz="2400" dirty="0">
                <a:ln w="0"/>
              </a:rPr>
              <a:t>4- CONSTRUCTION SEQUENCING: SUMMER &amp; WINTER</a:t>
            </a:r>
          </a:p>
        </p:txBody>
      </p:sp>
      <p:pic>
        <p:nvPicPr>
          <p:cNvPr id="3" name="Picture 2" descr="A diagram of a flat surface&#10;&#10;AI-generated content may be incorrect.">
            <a:extLst>
              <a:ext uri="{FF2B5EF4-FFF2-40B4-BE49-F238E27FC236}">
                <a16:creationId xmlns:a16="http://schemas.microsoft.com/office/drawing/2014/main" id="{4B149191-01A6-9BF1-A488-AC243AE41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197" y="1690800"/>
            <a:ext cx="2743200" cy="12348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E811AF-3688-6A3E-2751-D940EBD45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2154" y="2905629"/>
            <a:ext cx="1798943" cy="391971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56F6F4C-D411-97F7-C03C-6B3F013C34B2}"/>
              </a:ext>
            </a:extLst>
          </p:cNvPr>
          <p:cNvSpPr/>
          <p:nvPr/>
        </p:nvSpPr>
        <p:spPr>
          <a:xfrm>
            <a:off x="3784600" y="2425700"/>
            <a:ext cx="793750" cy="584200"/>
          </a:xfrm>
          <a:custGeom>
            <a:avLst/>
            <a:gdLst>
              <a:gd name="connsiteX0" fmla="*/ 793750 w 793750"/>
              <a:gd name="connsiteY0" fmla="*/ 584200 h 584200"/>
              <a:gd name="connsiteX1" fmla="*/ 584200 w 793750"/>
              <a:gd name="connsiteY1" fmla="*/ 266700 h 584200"/>
              <a:gd name="connsiteX2" fmla="*/ 0 w 793750"/>
              <a:gd name="connsiteY2" fmla="*/ 0 h 584200"/>
              <a:gd name="connsiteX3" fmla="*/ 0 w 793750"/>
              <a:gd name="connsiteY3" fmla="*/ 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3750" h="584200">
                <a:moveTo>
                  <a:pt x="793750" y="584200"/>
                </a:moveTo>
                <a:cubicBezTo>
                  <a:pt x="755121" y="474133"/>
                  <a:pt x="716492" y="364067"/>
                  <a:pt x="584200" y="266700"/>
                </a:cubicBezTo>
                <a:cubicBezTo>
                  <a:pt x="451908" y="169333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264434-696B-84B7-1552-B840089DA38B}"/>
              </a:ext>
            </a:extLst>
          </p:cNvPr>
          <p:cNvSpPr/>
          <p:nvPr/>
        </p:nvSpPr>
        <p:spPr>
          <a:xfrm>
            <a:off x="4442043" y="3006062"/>
            <a:ext cx="402336" cy="2877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4085D3-F387-187B-0128-9BA6F67EBD95}"/>
              </a:ext>
            </a:extLst>
          </p:cNvPr>
          <p:cNvSpPr txBox="1"/>
          <p:nvPr/>
        </p:nvSpPr>
        <p:spPr>
          <a:xfrm>
            <a:off x="639829" y="972542"/>
            <a:ext cx="43148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Minimum rock mound sustaining summer</a:t>
            </a:r>
          </a:p>
          <a:p>
            <a:r>
              <a:rPr lang="en-US" sz="1600" dirty="0"/>
              <a:t>Hydraulic starts, Geotech completes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5935106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E80E3-1A91-ED13-7CEC-3F9C16D50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33B4487-9F6C-059D-8994-036A530DD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</p:spPr>
        <p:txBody>
          <a:bodyPr>
            <a:noAutofit/>
          </a:bodyPr>
          <a:lstStyle/>
          <a:p>
            <a:pPr algn="l"/>
            <a:r>
              <a:rPr lang="en-GB" sz="2400" dirty="0">
                <a:ln w="0"/>
              </a:rPr>
              <a:t>4- CONSTRUCTION SEQUENCING: SUMMER &amp; WINTER</a:t>
            </a:r>
          </a:p>
        </p:txBody>
      </p:sp>
      <p:pic>
        <p:nvPicPr>
          <p:cNvPr id="3" name="Picture 2" descr="A diagram of a flat surface&#10;&#10;AI-generated content may be incorrect.">
            <a:extLst>
              <a:ext uri="{FF2B5EF4-FFF2-40B4-BE49-F238E27FC236}">
                <a16:creationId xmlns:a16="http://schemas.microsoft.com/office/drawing/2014/main" id="{5F1F6954-88C5-AEC1-FDB3-1AB7A4EB9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197" y="1690800"/>
            <a:ext cx="2743200" cy="1234826"/>
          </a:xfrm>
          <a:prstGeom prst="rect">
            <a:avLst/>
          </a:prstGeom>
        </p:spPr>
      </p:pic>
      <p:pic>
        <p:nvPicPr>
          <p:cNvPr id="4" name="Picture 3" descr="A close-up of a sign&#10;&#10;AI-generated content may be incorrect.">
            <a:extLst>
              <a:ext uri="{FF2B5EF4-FFF2-40B4-BE49-F238E27FC236}">
                <a16:creationId xmlns:a16="http://schemas.microsoft.com/office/drawing/2014/main" id="{F2EC62EE-E8FC-4EA3-F832-06187464CB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7701"/>
          <a:stretch>
            <a:fillRect/>
          </a:stretch>
        </p:blipFill>
        <p:spPr>
          <a:xfrm>
            <a:off x="5359604" y="3101615"/>
            <a:ext cx="2743200" cy="1250763"/>
          </a:xfrm>
          <a:prstGeom prst="rect">
            <a:avLst/>
          </a:prstGeom>
        </p:spPr>
      </p:pic>
      <p:pic>
        <p:nvPicPr>
          <p:cNvPr id="5" name="Picture 4" descr="A close-up of a sign&#10;&#10;AI-generated content may be incorrect.">
            <a:extLst>
              <a:ext uri="{FF2B5EF4-FFF2-40B4-BE49-F238E27FC236}">
                <a16:creationId xmlns:a16="http://schemas.microsoft.com/office/drawing/2014/main" id="{580C01C2-B9AB-6E53-D17F-97D3A2D573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299"/>
          <a:stretch>
            <a:fillRect/>
          </a:stretch>
        </p:blipFill>
        <p:spPr>
          <a:xfrm>
            <a:off x="5359604" y="1696754"/>
            <a:ext cx="2743200" cy="13713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922843-59F0-10A5-D12F-42D49A15B458}"/>
              </a:ext>
            </a:extLst>
          </p:cNvPr>
          <p:cNvSpPr txBox="1"/>
          <p:nvPr/>
        </p:nvSpPr>
        <p:spPr>
          <a:xfrm>
            <a:off x="5293032" y="972542"/>
            <a:ext cx="30462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Backfill before winter season</a:t>
            </a:r>
            <a:endParaRPr lang="en-GB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51F326-F16D-CA80-B35C-C7B676399D9F}"/>
              </a:ext>
            </a:extLst>
          </p:cNvPr>
          <p:cNvSpPr txBox="1"/>
          <p:nvPr/>
        </p:nvSpPr>
        <p:spPr>
          <a:xfrm>
            <a:off x="639829" y="972542"/>
            <a:ext cx="43148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Minimum rock mound sustaining summer</a:t>
            </a:r>
          </a:p>
          <a:p>
            <a:r>
              <a:rPr lang="en-US" sz="1600" dirty="0"/>
              <a:t>Hydraulic starts, Geotech completes</a:t>
            </a:r>
            <a:endParaRPr lang="en-GB" sz="16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A90D6CB-0258-4A3D-1293-BAA308D185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2154" y="2905629"/>
            <a:ext cx="1798943" cy="391971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15E431B-F7A7-41D1-8884-703F20D361EB}"/>
              </a:ext>
            </a:extLst>
          </p:cNvPr>
          <p:cNvSpPr/>
          <p:nvPr/>
        </p:nvSpPr>
        <p:spPr>
          <a:xfrm>
            <a:off x="3784600" y="2425700"/>
            <a:ext cx="793750" cy="584200"/>
          </a:xfrm>
          <a:custGeom>
            <a:avLst/>
            <a:gdLst>
              <a:gd name="connsiteX0" fmla="*/ 793750 w 793750"/>
              <a:gd name="connsiteY0" fmla="*/ 584200 h 584200"/>
              <a:gd name="connsiteX1" fmla="*/ 584200 w 793750"/>
              <a:gd name="connsiteY1" fmla="*/ 266700 h 584200"/>
              <a:gd name="connsiteX2" fmla="*/ 0 w 793750"/>
              <a:gd name="connsiteY2" fmla="*/ 0 h 584200"/>
              <a:gd name="connsiteX3" fmla="*/ 0 w 793750"/>
              <a:gd name="connsiteY3" fmla="*/ 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3750" h="584200">
                <a:moveTo>
                  <a:pt x="793750" y="584200"/>
                </a:moveTo>
                <a:cubicBezTo>
                  <a:pt x="755121" y="474133"/>
                  <a:pt x="716492" y="364067"/>
                  <a:pt x="584200" y="266700"/>
                </a:cubicBezTo>
                <a:cubicBezTo>
                  <a:pt x="451908" y="169333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6871EAF-58BD-DF4B-0D1C-C272B37ED30B}"/>
              </a:ext>
            </a:extLst>
          </p:cNvPr>
          <p:cNvSpPr/>
          <p:nvPr/>
        </p:nvSpPr>
        <p:spPr>
          <a:xfrm flipH="1">
            <a:off x="4954689" y="2617928"/>
            <a:ext cx="628854" cy="391972"/>
          </a:xfrm>
          <a:custGeom>
            <a:avLst/>
            <a:gdLst>
              <a:gd name="connsiteX0" fmla="*/ 793750 w 793750"/>
              <a:gd name="connsiteY0" fmla="*/ 584200 h 584200"/>
              <a:gd name="connsiteX1" fmla="*/ 584200 w 793750"/>
              <a:gd name="connsiteY1" fmla="*/ 266700 h 584200"/>
              <a:gd name="connsiteX2" fmla="*/ 0 w 793750"/>
              <a:gd name="connsiteY2" fmla="*/ 0 h 584200"/>
              <a:gd name="connsiteX3" fmla="*/ 0 w 793750"/>
              <a:gd name="connsiteY3" fmla="*/ 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3750" h="584200">
                <a:moveTo>
                  <a:pt x="793750" y="584200"/>
                </a:moveTo>
                <a:cubicBezTo>
                  <a:pt x="755121" y="474133"/>
                  <a:pt x="716492" y="364067"/>
                  <a:pt x="584200" y="266700"/>
                </a:cubicBezTo>
                <a:cubicBezTo>
                  <a:pt x="451908" y="169333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99B62C-E669-3B1E-F27C-15A8E4015E37}"/>
              </a:ext>
            </a:extLst>
          </p:cNvPr>
          <p:cNvSpPr/>
          <p:nvPr/>
        </p:nvSpPr>
        <p:spPr>
          <a:xfrm>
            <a:off x="4863049" y="3009900"/>
            <a:ext cx="402336" cy="28770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42A77A-A60C-BBA8-2581-4B2B2A85DCD9}"/>
              </a:ext>
            </a:extLst>
          </p:cNvPr>
          <p:cNvSpPr/>
          <p:nvPr/>
        </p:nvSpPr>
        <p:spPr>
          <a:xfrm>
            <a:off x="4442043" y="3006062"/>
            <a:ext cx="402336" cy="2877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214E483-CC6C-83CB-74B6-44ED59345ECC}"/>
              </a:ext>
            </a:extLst>
          </p:cNvPr>
          <p:cNvSpPr/>
          <p:nvPr/>
        </p:nvSpPr>
        <p:spPr>
          <a:xfrm flipH="1" flipV="1">
            <a:off x="4922886" y="3316650"/>
            <a:ext cx="628854" cy="391970"/>
          </a:xfrm>
          <a:custGeom>
            <a:avLst/>
            <a:gdLst>
              <a:gd name="connsiteX0" fmla="*/ 793750 w 793750"/>
              <a:gd name="connsiteY0" fmla="*/ 584200 h 584200"/>
              <a:gd name="connsiteX1" fmla="*/ 584200 w 793750"/>
              <a:gd name="connsiteY1" fmla="*/ 266700 h 584200"/>
              <a:gd name="connsiteX2" fmla="*/ 0 w 793750"/>
              <a:gd name="connsiteY2" fmla="*/ 0 h 584200"/>
              <a:gd name="connsiteX3" fmla="*/ 0 w 793750"/>
              <a:gd name="connsiteY3" fmla="*/ 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3750" h="584200">
                <a:moveTo>
                  <a:pt x="793750" y="584200"/>
                </a:moveTo>
                <a:cubicBezTo>
                  <a:pt x="755121" y="474133"/>
                  <a:pt x="716492" y="364067"/>
                  <a:pt x="584200" y="266700"/>
                </a:cubicBezTo>
                <a:cubicBezTo>
                  <a:pt x="451908" y="169333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7776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C60BA-A37E-674D-29ED-C2D167F94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0A866F8-17AD-608E-14CF-BABDB8D9D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</p:spPr>
        <p:txBody>
          <a:bodyPr>
            <a:noAutofit/>
          </a:bodyPr>
          <a:lstStyle/>
          <a:p>
            <a:pPr algn="l"/>
            <a:r>
              <a:rPr lang="en-GB" sz="2400" dirty="0">
                <a:ln w="0"/>
              </a:rPr>
              <a:t>4- CONSTRUCTION SEQUENCING: SUMMER &amp; WINTER</a:t>
            </a:r>
          </a:p>
        </p:txBody>
      </p:sp>
      <p:pic>
        <p:nvPicPr>
          <p:cNvPr id="3" name="Picture 2" descr="A diagram of a flat surface&#10;&#10;AI-generated content may be incorrect.">
            <a:extLst>
              <a:ext uri="{FF2B5EF4-FFF2-40B4-BE49-F238E27FC236}">
                <a16:creationId xmlns:a16="http://schemas.microsoft.com/office/drawing/2014/main" id="{D9E91DDF-C905-89B9-7812-284DFC7DE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197" y="1690800"/>
            <a:ext cx="2743200" cy="1234826"/>
          </a:xfrm>
          <a:prstGeom prst="rect">
            <a:avLst/>
          </a:prstGeom>
        </p:spPr>
      </p:pic>
      <p:pic>
        <p:nvPicPr>
          <p:cNvPr id="4" name="Picture 3" descr="A close-up of a sign&#10;&#10;AI-generated content may be incorrect.">
            <a:extLst>
              <a:ext uri="{FF2B5EF4-FFF2-40B4-BE49-F238E27FC236}">
                <a16:creationId xmlns:a16="http://schemas.microsoft.com/office/drawing/2014/main" id="{B68C1780-68B8-E676-F828-B1F7B75B9B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7701"/>
          <a:stretch>
            <a:fillRect/>
          </a:stretch>
        </p:blipFill>
        <p:spPr>
          <a:xfrm>
            <a:off x="5359604" y="3101615"/>
            <a:ext cx="2743200" cy="1250763"/>
          </a:xfrm>
          <a:prstGeom prst="rect">
            <a:avLst/>
          </a:prstGeom>
        </p:spPr>
      </p:pic>
      <p:pic>
        <p:nvPicPr>
          <p:cNvPr id="5" name="Picture 4" descr="A close-up of a sign&#10;&#10;AI-generated content may be incorrect.">
            <a:extLst>
              <a:ext uri="{FF2B5EF4-FFF2-40B4-BE49-F238E27FC236}">
                <a16:creationId xmlns:a16="http://schemas.microsoft.com/office/drawing/2014/main" id="{9C965AAD-A35C-B8CF-FF7C-9A90F861F7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299"/>
          <a:stretch>
            <a:fillRect/>
          </a:stretch>
        </p:blipFill>
        <p:spPr>
          <a:xfrm>
            <a:off x="5359604" y="1696754"/>
            <a:ext cx="2743200" cy="13713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9A66D9-D05D-AA68-5E99-7B1E06966789}"/>
              </a:ext>
            </a:extLst>
          </p:cNvPr>
          <p:cNvSpPr txBox="1"/>
          <p:nvPr/>
        </p:nvSpPr>
        <p:spPr>
          <a:xfrm>
            <a:off x="993879" y="4309946"/>
            <a:ext cx="29762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Regular erosion 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monitoring</a:t>
            </a:r>
            <a:r>
              <a:rPr lang="en-US" sz="1400" dirty="0"/>
              <a:t> planned</a:t>
            </a:r>
            <a:endParaRPr lang="en-GB" sz="1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85A125-EAEA-FB04-E0E1-9FDEF20ECB6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1276" t="-5027" r="-15089" b="-19140"/>
          <a:stretch>
            <a:fillRect/>
          </a:stretch>
        </p:blipFill>
        <p:spPr>
          <a:xfrm>
            <a:off x="1374629" y="3120664"/>
            <a:ext cx="2029018" cy="1081687"/>
          </a:xfrm>
          <a:prstGeom prst="cloudCallou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9A587B-A3C0-E865-6742-95385B5A18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2154" y="2905629"/>
            <a:ext cx="1798943" cy="391971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9E0BC13-40BA-3D89-4419-566BC3677418}"/>
              </a:ext>
            </a:extLst>
          </p:cNvPr>
          <p:cNvSpPr/>
          <p:nvPr/>
        </p:nvSpPr>
        <p:spPr>
          <a:xfrm>
            <a:off x="3784600" y="2425700"/>
            <a:ext cx="793750" cy="584200"/>
          </a:xfrm>
          <a:custGeom>
            <a:avLst/>
            <a:gdLst>
              <a:gd name="connsiteX0" fmla="*/ 793750 w 793750"/>
              <a:gd name="connsiteY0" fmla="*/ 584200 h 584200"/>
              <a:gd name="connsiteX1" fmla="*/ 584200 w 793750"/>
              <a:gd name="connsiteY1" fmla="*/ 266700 h 584200"/>
              <a:gd name="connsiteX2" fmla="*/ 0 w 793750"/>
              <a:gd name="connsiteY2" fmla="*/ 0 h 584200"/>
              <a:gd name="connsiteX3" fmla="*/ 0 w 793750"/>
              <a:gd name="connsiteY3" fmla="*/ 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3750" h="584200">
                <a:moveTo>
                  <a:pt x="793750" y="584200"/>
                </a:moveTo>
                <a:cubicBezTo>
                  <a:pt x="755121" y="474133"/>
                  <a:pt x="716492" y="364067"/>
                  <a:pt x="584200" y="266700"/>
                </a:cubicBezTo>
                <a:cubicBezTo>
                  <a:pt x="451908" y="169333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7FE1568-B2B6-783D-3D40-FF96B1222BEE}"/>
              </a:ext>
            </a:extLst>
          </p:cNvPr>
          <p:cNvSpPr/>
          <p:nvPr/>
        </p:nvSpPr>
        <p:spPr>
          <a:xfrm flipH="1">
            <a:off x="4954689" y="2617928"/>
            <a:ext cx="628854" cy="391972"/>
          </a:xfrm>
          <a:custGeom>
            <a:avLst/>
            <a:gdLst>
              <a:gd name="connsiteX0" fmla="*/ 793750 w 793750"/>
              <a:gd name="connsiteY0" fmla="*/ 584200 h 584200"/>
              <a:gd name="connsiteX1" fmla="*/ 584200 w 793750"/>
              <a:gd name="connsiteY1" fmla="*/ 266700 h 584200"/>
              <a:gd name="connsiteX2" fmla="*/ 0 w 793750"/>
              <a:gd name="connsiteY2" fmla="*/ 0 h 584200"/>
              <a:gd name="connsiteX3" fmla="*/ 0 w 793750"/>
              <a:gd name="connsiteY3" fmla="*/ 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3750" h="584200">
                <a:moveTo>
                  <a:pt x="793750" y="584200"/>
                </a:moveTo>
                <a:cubicBezTo>
                  <a:pt x="755121" y="474133"/>
                  <a:pt x="716492" y="364067"/>
                  <a:pt x="584200" y="266700"/>
                </a:cubicBezTo>
                <a:cubicBezTo>
                  <a:pt x="451908" y="169333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262387C-27D6-D445-62FC-6EC2CD8C75E7}"/>
              </a:ext>
            </a:extLst>
          </p:cNvPr>
          <p:cNvSpPr/>
          <p:nvPr/>
        </p:nvSpPr>
        <p:spPr>
          <a:xfrm>
            <a:off x="4863049" y="3009900"/>
            <a:ext cx="402336" cy="28770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AEB6D9-700A-DE39-4EC4-FCD702011176}"/>
              </a:ext>
            </a:extLst>
          </p:cNvPr>
          <p:cNvSpPr/>
          <p:nvPr/>
        </p:nvSpPr>
        <p:spPr>
          <a:xfrm>
            <a:off x="4442043" y="3006062"/>
            <a:ext cx="402336" cy="2877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87D090A-2DEB-F661-A40C-542734FCB08D}"/>
              </a:ext>
            </a:extLst>
          </p:cNvPr>
          <p:cNvSpPr/>
          <p:nvPr/>
        </p:nvSpPr>
        <p:spPr>
          <a:xfrm flipH="1" flipV="1">
            <a:off x="4922886" y="3316650"/>
            <a:ext cx="628854" cy="391970"/>
          </a:xfrm>
          <a:custGeom>
            <a:avLst/>
            <a:gdLst>
              <a:gd name="connsiteX0" fmla="*/ 793750 w 793750"/>
              <a:gd name="connsiteY0" fmla="*/ 584200 h 584200"/>
              <a:gd name="connsiteX1" fmla="*/ 584200 w 793750"/>
              <a:gd name="connsiteY1" fmla="*/ 266700 h 584200"/>
              <a:gd name="connsiteX2" fmla="*/ 0 w 793750"/>
              <a:gd name="connsiteY2" fmla="*/ 0 h 584200"/>
              <a:gd name="connsiteX3" fmla="*/ 0 w 793750"/>
              <a:gd name="connsiteY3" fmla="*/ 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3750" h="584200">
                <a:moveTo>
                  <a:pt x="793750" y="584200"/>
                </a:moveTo>
                <a:cubicBezTo>
                  <a:pt x="755121" y="474133"/>
                  <a:pt x="716492" y="364067"/>
                  <a:pt x="584200" y="266700"/>
                </a:cubicBezTo>
                <a:cubicBezTo>
                  <a:pt x="451908" y="169333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CB6FFE-11F1-AFD5-47F9-3504EBE3AD32}"/>
              </a:ext>
            </a:extLst>
          </p:cNvPr>
          <p:cNvSpPr txBox="1"/>
          <p:nvPr/>
        </p:nvSpPr>
        <p:spPr>
          <a:xfrm>
            <a:off x="5293032" y="972542"/>
            <a:ext cx="30462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Backfill before winter season</a:t>
            </a:r>
            <a:endParaRPr lang="en-GB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52EDA3-1927-761D-A58D-E4A8F2325BDA}"/>
              </a:ext>
            </a:extLst>
          </p:cNvPr>
          <p:cNvSpPr txBox="1"/>
          <p:nvPr/>
        </p:nvSpPr>
        <p:spPr>
          <a:xfrm>
            <a:off x="639829" y="972542"/>
            <a:ext cx="43148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Minimum rock mound sustaining summer</a:t>
            </a:r>
          </a:p>
          <a:p>
            <a:r>
              <a:rPr lang="en-US" sz="1600" dirty="0"/>
              <a:t>Hydraulic starts, Geotech completes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0283849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BAB23-A152-AD3D-4066-DD2A8F60F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0D011EB-275D-15D2-D8E0-D5C70655E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</p:spPr>
        <p:txBody>
          <a:bodyPr>
            <a:noAutofit/>
          </a:bodyPr>
          <a:lstStyle/>
          <a:p>
            <a:pPr algn="l"/>
            <a:r>
              <a:rPr lang="en-GB" sz="2400" dirty="0">
                <a:ln w="0"/>
              </a:rPr>
              <a:t>5- CYCLIC DEGRADATION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CFDA6A-7E72-29AE-AD5F-29A8140C7310}"/>
              </a:ext>
            </a:extLst>
          </p:cNvPr>
          <p:cNvSpPr txBox="1"/>
          <p:nvPr/>
        </p:nvSpPr>
        <p:spPr>
          <a:xfrm>
            <a:off x="457200" y="885349"/>
            <a:ext cx="4044950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In operational scenarios</a:t>
            </a:r>
          </a:p>
          <a:p>
            <a:endParaRPr lang="en-US" sz="14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Verified with UDCAM-S </a:t>
            </a:r>
            <a:r>
              <a:rPr lang="en-US" sz="1600" b="1" dirty="0"/>
              <a:t>(NGI) </a:t>
            </a:r>
            <a:r>
              <a:rPr lang="en-US" sz="1600" dirty="0"/>
              <a:t>cyclic accumulation model for clay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Conclusion: </a:t>
            </a:r>
            <a:r>
              <a:rPr lang="en-US" sz="1600" b="1" dirty="0"/>
              <a:t>No significant</a:t>
            </a:r>
            <a:r>
              <a:rPr lang="en-US" sz="1600" dirty="0"/>
              <a:t> degradation</a:t>
            </a:r>
          </a:p>
        </p:txBody>
      </p:sp>
    </p:spTree>
    <p:extLst>
      <p:ext uri="{BB962C8B-B14F-4D97-AF65-F5344CB8AC3E}">
        <p14:creationId xmlns:p14="http://schemas.microsoft.com/office/powerpoint/2010/main" val="23601544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DB8DF-EB12-9105-AC58-1A510C59A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ECA0996-DCF4-003A-5682-820049DD5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</p:spPr>
        <p:txBody>
          <a:bodyPr>
            <a:noAutofit/>
          </a:bodyPr>
          <a:lstStyle/>
          <a:p>
            <a:pPr algn="l"/>
            <a:r>
              <a:rPr lang="en-GB" sz="2400" dirty="0">
                <a:ln w="0"/>
              </a:rPr>
              <a:t>5- CYCLIC DEGRADATION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331D883-E3A6-0E18-A969-D4FC35A0F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852" y="900619"/>
            <a:ext cx="3847111" cy="15977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A4997D-1BBF-28D8-C273-9CF13AEAD769}"/>
              </a:ext>
            </a:extLst>
          </p:cNvPr>
          <p:cNvSpPr txBox="1"/>
          <p:nvPr/>
        </p:nvSpPr>
        <p:spPr>
          <a:xfrm>
            <a:off x="457200" y="885349"/>
            <a:ext cx="4044950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In operational scenarios</a:t>
            </a:r>
          </a:p>
          <a:p>
            <a:endParaRPr lang="en-US" sz="14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Verified with UDCAM-S </a:t>
            </a:r>
            <a:r>
              <a:rPr lang="en-US" sz="1600" b="1" dirty="0"/>
              <a:t>(NGI) </a:t>
            </a:r>
            <a:r>
              <a:rPr lang="en-US" sz="1600" dirty="0"/>
              <a:t>cyclic accumulation model for clay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Conclusion: </a:t>
            </a:r>
            <a:r>
              <a:rPr lang="en-US" sz="1600" b="1" dirty="0"/>
              <a:t>No significant</a:t>
            </a:r>
            <a:r>
              <a:rPr lang="en-US" sz="1600" dirty="0"/>
              <a:t> degradation</a:t>
            </a:r>
          </a:p>
        </p:txBody>
      </p:sp>
    </p:spTree>
    <p:extLst>
      <p:ext uri="{BB962C8B-B14F-4D97-AF65-F5344CB8AC3E}">
        <p14:creationId xmlns:p14="http://schemas.microsoft.com/office/powerpoint/2010/main" val="3066319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E7D84-6D2B-087D-D42B-0FEA23438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>
            <a:extLst>
              <a:ext uri="{FF2B5EF4-FFF2-40B4-BE49-F238E27FC236}">
                <a16:creationId xmlns:a16="http://schemas.microsoft.com/office/drawing/2014/main" id="{54379795-25EB-28AA-B12C-3EA86076F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881073"/>
            <a:ext cx="6277535" cy="2778909"/>
          </a:xfrm>
          <a:prstGeom prst="rect">
            <a:avLst/>
          </a:prstGeom>
        </p:spPr>
      </p:pic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9902BB4-5CBC-88A8-E173-3F2E1E2373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9600" y="2198"/>
            <a:ext cx="824400" cy="942206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F16459C-24DB-1E2C-5D19-97C337F25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152" y="106596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2400"/>
              <a:t>INTRODUCTION OVERALL PROJECT</a:t>
            </a:r>
            <a:endParaRPr lang="en-GB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F902CE-9475-138E-023A-07FE6D887724}"/>
              </a:ext>
            </a:extLst>
          </p:cNvPr>
          <p:cNvSpPr txBox="1"/>
          <p:nvPr/>
        </p:nvSpPr>
        <p:spPr>
          <a:xfrm>
            <a:off x="539750" y="987574"/>
            <a:ext cx="4752330" cy="2223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7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Phasing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arenR"/>
            </a:pPr>
            <a:r>
              <a:rPr lang="en-US"/>
              <a:t>Seabed leveling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arenR"/>
            </a:pPr>
            <a:r>
              <a:rPr lang="en-US"/>
              <a:t>Foundation installation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arenR"/>
            </a:pPr>
            <a:r>
              <a:rPr lang="en-US"/>
              <a:t>Caisson installation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arenR"/>
            </a:pPr>
            <a:r>
              <a:rPr lang="en-US"/>
              <a:t>Toe protection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arenR"/>
            </a:pPr>
            <a:r>
              <a:rPr lang="en-US"/>
              <a:t>Island reclamation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0F26560-A352-99EB-0E66-A375CF6D1A3C}"/>
              </a:ext>
            </a:extLst>
          </p:cNvPr>
          <p:cNvCxnSpPr/>
          <p:nvPr/>
        </p:nvCxnSpPr>
        <p:spPr>
          <a:xfrm>
            <a:off x="4067944" y="4185329"/>
            <a:ext cx="4251656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08E995E-D2E3-4CBB-DB20-6D2DA4DB76AF}"/>
              </a:ext>
            </a:extLst>
          </p:cNvPr>
          <p:cNvCxnSpPr>
            <a:cxnSpLocks/>
          </p:cNvCxnSpPr>
          <p:nvPr/>
        </p:nvCxnSpPr>
        <p:spPr>
          <a:xfrm>
            <a:off x="971600" y="1635646"/>
            <a:ext cx="216024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9127277-969A-B54C-A977-D65E27652AD6}"/>
              </a:ext>
            </a:extLst>
          </p:cNvPr>
          <p:cNvSpPr/>
          <p:nvPr/>
        </p:nvSpPr>
        <p:spPr>
          <a:xfrm>
            <a:off x="6007100" y="2136834"/>
            <a:ext cx="1631950" cy="1816100"/>
          </a:xfrm>
          <a:custGeom>
            <a:avLst/>
            <a:gdLst>
              <a:gd name="connsiteX0" fmla="*/ 0 w 1631950"/>
              <a:gd name="connsiteY0" fmla="*/ 1809750 h 1816100"/>
              <a:gd name="connsiteX1" fmla="*/ 0 w 1631950"/>
              <a:gd name="connsiteY1" fmla="*/ 0 h 1816100"/>
              <a:gd name="connsiteX2" fmla="*/ 1631950 w 1631950"/>
              <a:gd name="connsiteY2" fmla="*/ 0 h 1816100"/>
              <a:gd name="connsiteX3" fmla="*/ 1631950 w 1631950"/>
              <a:gd name="connsiteY3" fmla="*/ 1816100 h 1816100"/>
              <a:gd name="connsiteX4" fmla="*/ 0 w 1631950"/>
              <a:gd name="connsiteY4" fmla="*/ 1809750 h 18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1950" h="1816100">
                <a:moveTo>
                  <a:pt x="0" y="1809750"/>
                </a:moveTo>
                <a:lnTo>
                  <a:pt x="0" y="0"/>
                </a:lnTo>
                <a:lnTo>
                  <a:pt x="1631950" y="0"/>
                </a:lnTo>
                <a:lnTo>
                  <a:pt x="1631950" y="1816100"/>
                </a:lnTo>
                <a:lnTo>
                  <a:pt x="0" y="1809750"/>
                </a:ln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7611BE0-12EE-2D26-67BC-2EBE91E85B8C}"/>
              </a:ext>
            </a:extLst>
          </p:cNvPr>
          <p:cNvSpPr/>
          <p:nvPr/>
        </p:nvSpPr>
        <p:spPr>
          <a:xfrm>
            <a:off x="5384800" y="3768784"/>
            <a:ext cx="701675" cy="190500"/>
          </a:xfrm>
          <a:custGeom>
            <a:avLst/>
            <a:gdLst>
              <a:gd name="connsiteX0" fmla="*/ 701675 w 701675"/>
              <a:gd name="connsiteY0" fmla="*/ 0 h 190500"/>
              <a:gd name="connsiteX1" fmla="*/ 701675 w 701675"/>
              <a:gd name="connsiteY1" fmla="*/ 130175 h 190500"/>
              <a:gd name="connsiteX2" fmla="*/ 593725 w 701675"/>
              <a:gd name="connsiteY2" fmla="*/ 187325 h 190500"/>
              <a:gd name="connsiteX3" fmla="*/ 0 w 701675"/>
              <a:gd name="connsiteY3" fmla="*/ 190500 h 190500"/>
              <a:gd name="connsiteX4" fmla="*/ 377825 w 701675"/>
              <a:gd name="connsiteY4" fmla="*/ 6350 h 190500"/>
              <a:gd name="connsiteX5" fmla="*/ 701675 w 701675"/>
              <a:gd name="connsiteY5" fmla="*/ 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1675" h="190500">
                <a:moveTo>
                  <a:pt x="701675" y="0"/>
                </a:moveTo>
                <a:lnTo>
                  <a:pt x="701675" y="130175"/>
                </a:lnTo>
                <a:lnTo>
                  <a:pt x="593725" y="187325"/>
                </a:lnTo>
                <a:lnTo>
                  <a:pt x="0" y="190500"/>
                </a:lnTo>
                <a:lnTo>
                  <a:pt x="377825" y="6350"/>
                </a:lnTo>
                <a:lnTo>
                  <a:pt x="701675" y="0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70E2220-9622-1D45-0C9A-01871348A2DE}"/>
              </a:ext>
            </a:extLst>
          </p:cNvPr>
          <p:cNvSpPr/>
          <p:nvPr/>
        </p:nvSpPr>
        <p:spPr>
          <a:xfrm>
            <a:off x="7651750" y="2651184"/>
            <a:ext cx="1308100" cy="1520825"/>
          </a:xfrm>
          <a:custGeom>
            <a:avLst/>
            <a:gdLst>
              <a:gd name="connsiteX0" fmla="*/ 698500 w 1308100"/>
              <a:gd name="connsiteY0" fmla="*/ 1511300 h 1520825"/>
              <a:gd name="connsiteX1" fmla="*/ 88900 w 1308100"/>
              <a:gd name="connsiteY1" fmla="*/ 1216025 h 1520825"/>
              <a:gd name="connsiteX2" fmla="*/ 0 w 1308100"/>
              <a:gd name="connsiteY2" fmla="*/ 1216025 h 1520825"/>
              <a:gd name="connsiteX3" fmla="*/ 0 w 1308100"/>
              <a:gd name="connsiteY3" fmla="*/ 0 h 1520825"/>
              <a:gd name="connsiteX4" fmla="*/ 1308100 w 1308100"/>
              <a:gd name="connsiteY4" fmla="*/ 0 h 1520825"/>
              <a:gd name="connsiteX5" fmla="*/ 1308100 w 1308100"/>
              <a:gd name="connsiteY5" fmla="*/ 1520825 h 1520825"/>
              <a:gd name="connsiteX6" fmla="*/ 698500 w 1308100"/>
              <a:gd name="connsiteY6" fmla="*/ 1511300 h 152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8100" h="1520825">
                <a:moveTo>
                  <a:pt x="698500" y="1511300"/>
                </a:moveTo>
                <a:lnTo>
                  <a:pt x="88900" y="1216025"/>
                </a:lnTo>
                <a:lnTo>
                  <a:pt x="0" y="1216025"/>
                </a:lnTo>
                <a:lnTo>
                  <a:pt x="0" y="0"/>
                </a:lnTo>
                <a:lnTo>
                  <a:pt x="1308100" y="0"/>
                </a:lnTo>
                <a:lnTo>
                  <a:pt x="1308100" y="1520825"/>
                </a:lnTo>
                <a:lnTo>
                  <a:pt x="698500" y="1511300"/>
                </a:lnTo>
                <a:close/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EFAE75B-7F37-4439-9E0D-204AE94EE6B3}"/>
              </a:ext>
            </a:extLst>
          </p:cNvPr>
          <p:cNvCxnSpPr>
            <a:cxnSpLocks/>
          </p:cNvCxnSpPr>
          <p:nvPr/>
        </p:nvCxnSpPr>
        <p:spPr>
          <a:xfrm>
            <a:off x="971600" y="1923678"/>
            <a:ext cx="21602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8FFAE57-D4F8-9ECC-6E8A-C401E7550654}"/>
              </a:ext>
            </a:extLst>
          </p:cNvPr>
          <p:cNvCxnSpPr>
            <a:cxnSpLocks/>
          </p:cNvCxnSpPr>
          <p:nvPr/>
        </p:nvCxnSpPr>
        <p:spPr>
          <a:xfrm>
            <a:off x="971600" y="2211710"/>
            <a:ext cx="2160240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9CAFCDC-9F5C-B6F5-740B-9EC48CE52DD3}"/>
              </a:ext>
            </a:extLst>
          </p:cNvPr>
          <p:cNvCxnSpPr>
            <a:cxnSpLocks/>
          </p:cNvCxnSpPr>
          <p:nvPr/>
        </p:nvCxnSpPr>
        <p:spPr>
          <a:xfrm>
            <a:off x="971600" y="2509326"/>
            <a:ext cx="216024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A3F8784-4CC1-4FDB-BD74-B26923662E6D}"/>
              </a:ext>
            </a:extLst>
          </p:cNvPr>
          <p:cNvCxnSpPr>
            <a:cxnSpLocks/>
          </p:cNvCxnSpPr>
          <p:nvPr/>
        </p:nvCxnSpPr>
        <p:spPr>
          <a:xfrm>
            <a:off x="971600" y="2859782"/>
            <a:ext cx="216024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7858328-95FD-DDA0-04CC-D5912466F80D}"/>
              </a:ext>
            </a:extLst>
          </p:cNvPr>
          <p:cNvSpPr/>
          <p:nvPr/>
        </p:nvSpPr>
        <p:spPr>
          <a:xfrm>
            <a:off x="4054474" y="3958795"/>
            <a:ext cx="4257675" cy="209550"/>
          </a:xfrm>
          <a:custGeom>
            <a:avLst/>
            <a:gdLst>
              <a:gd name="connsiteX0" fmla="*/ 4257675 w 4257675"/>
              <a:gd name="connsiteY0" fmla="*/ 209550 h 209550"/>
              <a:gd name="connsiteX1" fmla="*/ 0 w 4257675"/>
              <a:gd name="connsiteY1" fmla="*/ 209550 h 209550"/>
              <a:gd name="connsiteX2" fmla="*/ 117475 w 4257675"/>
              <a:gd name="connsiteY2" fmla="*/ 161925 h 209550"/>
              <a:gd name="connsiteX3" fmla="*/ 257175 w 4257675"/>
              <a:gd name="connsiteY3" fmla="*/ 161925 h 209550"/>
              <a:gd name="connsiteX4" fmla="*/ 377825 w 4257675"/>
              <a:gd name="connsiteY4" fmla="*/ 92075 h 209550"/>
              <a:gd name="connsiteX5" fmla="*/ 1117600 w 4257675"/>
              <a:gd name="connsiteY5" fmla="*/ 92075 h 209550"/>
              <a:gd name="connsiteX6" fmla="*/ 1333500 w 4257675"/>
              <a:gd name="connsiteY6" fmla="*/ 0 h 209550"/>
              <a:gd name="connsiteX7" fmla="*/ 3829050 w 4257675"/>
              <a:gd name="connsiteY7" fmla="*/ 0 h 209550"/>
              <a:gd name="connsiteX8" fmla="*/ 4257675 w 4257675"/>
              <a:gd name="connsiteY8" fmla="*/ 20955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675" h="209550">
                <a:moveTo>
                  <a:pt x="4257675" y="209550"/>
                </a:moveTo>
                <a:lnTo>
                  <a:pt x="0" y="209550"/>
                </a:lnTo>
                <a:lnTo>
                  <a:pt x="117475" y="161925"/>
                </a:lnTo>
                <a:lnTo>
                  <a:pt x="257175" y="161925"/>
                </a:lnTo>
                <a:lnTo>
                  <a:pt x="377825" y="92075"/>
                </a:lnTo>
                <a:lnTo>
                  <a:pt x="1117600" y="92075"/>
                </a:lnTo>
                <a:lnTo>
                  <a:pt x="1333500" y="0"/>
                </a:lnTo>
                <a:lnTo>
                  <a:pt x="3829050" y="0"/>
                </a:lnTo>
                <a:lnTo>
                  <a:pt x="4257675" y="20955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0584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1AAF1-3814-65E9-7A17-DDDB5697D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90FD09B-588F-70F3-18D1-3FFCD8D64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</p:spPr>
        <p:txBody>
          <a:bodyPr>
            <a:noAutofit/>
          </a:bodyPr>
          <a:lstStyle/>
          <a:p>
            <a:pPr algn="l"/>
            <a:r>
              <a:rPr lang="en-GB" sz="2400" dirty="0">
                <a:ln w="0"/>
              </a:rPr>
              <a:t>5- CYCLIC DEGRADATION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06B9180-4093-3541-7238-0E751542C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852" y="900619"/>
            <a:ext cx="3847111" cy="15977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9FA504-55AB-6803-4B55-8F6CC8AD0152}"/>
              </a:ext>
            </a:extLst>
          </p:cNvPr>
          <p:cNvSpPr txBox="1"/>
          <p:nvPr/>
        </p:nvSpPr>
        <p:spPr>
          <a:xfrm>
            <a:off x="457200" y="885349"/>
            <a:ext cx="4044950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In operational scenarios</a:t>
            </a:r>
          </a:p>
          <a:p>
            <a:endParaRPr lang="en-US" sz="14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Verified with UDCAM-S </a:t>
            </a:r>
            <a:r>
              <a:rPr lang="en-US" sz="1600" b="1" dirty="0"/>
              <a:t>(NGI) </a:t>
            </a:r>
            <a:r>
              <a:rPr lang="en-US" sz="1600" dirty="0"/>
              <a:t>cyclic accumulation model for clay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Conclusion: </a:t>
            </a:r>
            <a:r>
              <a:rPr lang="en-US" sz="1600" b="1" dirty="0"/>
              <a:t>No significant</a:t>
            </a:r>
            <a:r>
              <a:rPr lang="en-US" sz="1600" dirty="0"/>
              <a:t> degradation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E20B07-AE2C-CA43-B748-0E6655F789FD}"/>
              </a:ext>
            </a:extLst>
          </p:cNvPr>
          <p:cNvSpPr txBox="1"/>
          <p:nvPr/>
        </p:nvSpPr>
        <p:spPr>
          <a:xfrm>
            <a:off x="457200" y="2733477"/>
            <a:ext cx="374322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In construction scenarios</a:t>
            </a:r>
          </a:p>
          <a:p>
            <a:endParaRPr lang="en-US" sz="14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UDCAM-S was too conservative results mainly due to </a:t>
            </a:r>
            <a:r>
              <a:rPr lang="en-US" sz="1600" b="1" dirty="0"/>
              <a:t>disregarding drainage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PM4SAND proved that </a:t>
            </a:r>
            <a:r>
              <a:rPr lang="en-US" sz="1600" b="1" dirty="0"/>
              <a:t>pre-compaction</a:t>
            </a:r>
            <a:r>
              <a:rPr lang="en-US" sz="1600" dirty="0"/>
              <a:t> sand suffices</a:t>
            </a:r>
          </a:p>
        </p:txBody>
      </p:sp>
    </p:spTree>
    <p:extLst>
      <p:ext uri="{BB962C8B-B14F-4D97-AF65-F5344CB8AC3E}">
        <p14:creationId xmlns:p14="http://schemas.microsoft.com/office/powerpoint/2010/main" val="16545186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6B51F-DC33-B5B8-9E00-55DDBDA7A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46549691-2997-E97A-192B-D1B807245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199" y="3810602"/>
            <a:ext cx="2067485" cy="914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D36FD0A-D13C-7C04-2F34-9A5BC23F6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</p:spPr>
        <p:txBody>
          <a:bodyPr>
            <a:noAutofit/>
          </a:bodyPr>
          <a:lstStyle/>
          <a:p>
            <a:pPr algn="l"/>
            <a:r>
              <a:rPr lang="en-GB" sz="2400" dirty="0">
                <a:ln w="0"/>
              </a:rPr>
              <a:t>5- CYCLIC DEGRADATION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948FCD-8279-B692-1187-8816472E1246}"/>
              </a:ext>
            </a:extLst>
          </p:cNvPr>
          <p:cNvSpPr txBox="1"/>
          <p:nvPr/>
        </p:nvSpPr>
        <p:spPr>
          <a:xfrm>
            <a:off x="457200" y="885349"/>
            <a:ext cx="4044950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In operational scenarios</a:t>
            </a:r>
          </a:p>
          <a:p>
            <a:endParaRPr lang="en-US" sz="14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Verified with UDCAM-S </a:t>
            </a:r>
            <a:r>
              <a:rPr lang="en-US" sz="1600" b="1" dirty="0"/>
              <a:t>(NGI) </a:t>
            </a:r>
            <a:r>
              <a:rPr lang="en-US" sz="1600" dirty="0"/>
              <a:t>cyclic accumulation model for clay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Conclusion: </a:t>
            </a:r>
            <a:r>
              <a:rPr lang="en-US" sz="1600" b="1" dirty="0"/>
              <a:t>No significant</a:t>
            </a:r>
            <a:r>
              <a:rPr lang="en-US" sz="1600" dirty="0"/>
              <a:t> degradation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578591-2F1B-95F1-1313-E4A403FAAA76}"/>
              </a:ext>
            </a:extLst>
          </p:cNvPr>
          <p:cNvSpPr txBox="1"/>
          <p:nvPr/>
        </p:nvSpPr>
        <p:spPr>
          <a:xfrm>
            <a:off x="457200" y="2733477"/>
            <a:ext cx="374322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In construction scenarios</a:t>
            </a:r>
          </a:p>
          <a:p>
            <a:endParaRPr lang="en-US" sz="14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UDCAM-S was too conservative results mainly due to </a:t>
            </a:r>
            <a:r>
              <a:rPr lang="en-US" sz="1600" b="1" dirty="0"/>
              <a:t>disregarding drainage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PM4SAND proved that </a:t>
            </a:r>
            <a:r>
              <a:rPr lang="en-US" sz="1600" b="1" dirty="0"/>
              <a:t>pre-compaction</a:t>
            </a:r>
            <a:r>
              <a:rPr lang="en-US" sz="1600" dirty="0"/>
              <a:t> sand suffices</a:t>
            </a:r>
          </a:p>
        </p:txBody>
      </p:sp>
      <p:pic>
        <p:nvPicPr>
          <p:cNvPr id="1026" name="Picture 11">
            <a:extLst>
              <a:ext uri="{FF2B5EF4-FFF2-40B4-BE49-F238E27FC236}">
                <a16:creationId xmlns:a16="http://schemas.microsoft.com/office/drawing/2014/main" id="{EBA15CA2-6DBD-6C24-9E61-C71184E40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407" y="2682811"/>
            <a:ext cx="2073315" cy="1158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91FD97-B054-1E7E-159B-CB8AD5D8CE35}"/>
              </a:ext>
            </a:extLst>
          </p:cNvPr>
          <p:cNvSpPr txBox="1"/>
          <p:nvPr/>
        </p:nvSpPr>
        <p:spPr>
          <a:xfrm>
            <a:off x="7710457" y="3626072"/>
            <a:ext cx="10735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Cambria" panose="02040503050406030204" pitchFamily="18" charset="0"/>
                <a:ea typeface="Cambria" panose="02040503050406030204" pitchFamily="18" charset="0"/>
              </a:rPr>
              <a:t>𝜑</a:t>
            </a:r>
            <a:r>
              <a:rPr lang="en-GB" sz="900" dirty="0">
                <a:latin typeface="Cambria" panose="02040503050406030204" pitchFamily="18" charset="0"/>
                <a:ea typeface="Cambria" panose="02040503050406030204" pitchFamily="18" charset="0"/>
              </a:rPr>
              <a:t>res</a:t>
            </a:r>
            <a:r>
              <a:rPr lang="en-GB" sz="1400" dirty="0"/>
              <a:t>=</a:t>
            </a:r>
            <a:r>
              <a:rPr lang="en-GB" sz="1400" dirty="0">
                <a:latin typeface="Cambria" panose="02040503050406030204" pitchFamily="18" charset="0"/>
                <a:ea typeface="Cambria" panose="02040503050406030204" pitchFamily="18" charset="0"/>
              </a:rPr>
              <a:t>𝜑</a:t>
            </a:r>
            <a:r>
              <a:rPr lang="en-GB" sz="1400" dirty="0"/>
              <a:t>(r</a:t>
            </a:r>
            <a:r>
              <a:rPr lang="en-GB" sz="1050" dirty="0"/>
              <a:t>u</a:t>
            </a:r>
            <a:r>
              <a:rPr lang="en-GB" sz="1400" dirty="0"/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2C98AE-EAA6-22F9-B708-39691BFEA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0684" y="4375245"/>
            <a:ext cx="1889307" cy="36033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D2BAFCF-35A8-C82C-D1D4-1435C793EAAE}"/>
                  </a:ext>
                </a:extLst>
              </p14:cNvPr>
              <p14:cNvContentPartPr/>
              <p14:nvPr/>
            </p14:nvContentPartPr>
            <p14:xfrm>
              <a:off x="5508687" y="3262120"/>
              <a:ext cx="117720" cy="824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D2BAFCF-35A8-C82C-D1D4-1435C793EAA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99327" y="3252760"/>
                <a:ext cx="136440" cy="10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6C88D80-0545-D11B-6EE8-F1E721154694}"/>
                  </a:ext>
                </a:extLst>
              </p14:cNvPr>
              <p14:cNvContentPartPr/>
              <p14:nvPr/>
            </p14:nvContentPartPr>
            <p14:xfrm>
              <a:off x="7859410" y="3579534"/>
              <a:ext cx="95040" cy="982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6C88D80-0545-D11B-6EE8-F1E72115469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850050" y="3570140"/>
                <a:ext cx="113760" cy="117069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0DA37872-A82F-C4FB-2E38-E39F1E782F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41852" y="900619"/>
            <a:ext cx="3847111" cy="1597729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567C425-5685-5E6F-FFE3-DEA55EE4956C}"/>
              </a:ext>
            </a:extLst>
          </p:cNvPr>
          <p:cNvSpPr/>
          <p:nvPr/>
        </p:nvSpPr>
        <p:spPr>
          <a:xfrm>
            <a:off x="5092700" y="3295650"/>
            <a:ext cx="450850" cy="453478"/>
          </a:xfrm>
          <a:custGeom>
            <a:avLst/>
            <a:gdLst>
              <a:gd name="connsiteX0" fmla="*/ 0 w 450850"/>
              <a:gd name="connsiteY0" fmla="*/ 660400 h 660400"/>
              <a:gd name="connsiteX1" fmla="*/ 107950 w 450850"/>
              <a:gd name="connsiteY1" fmla="*/ 190500 h 660400"/>
              <a:gd name="connsiteX2" fmla="*/ 450850 w 450850"/>
              <a:gd name="connsiteY2" fmla="*/ 0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0850" h="660400">
                <a:moveTo>
                  <a:pt x="0" y="660400"/>
                </a:moveTo>
                <a:cubicBezTo>
                  <a:pt x="16404" y="480483"/>
                  <a:pt x="32808" y="300567"/>
                  <a:pt x="107950" y="190500"/>
                </a:cubicBezTo>
                <a:cubicBezTo>
                  <a:pt x="183092" y="80433"/>
                  <a:pt x="316971" y="40216"/>
                  <a:pt x="45085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6AE7DE7-21DD-5409-27D8-95F6E8951742}"/>
              </a:ext>
            </a:extLst>
          </p:cNvPr>
          <p:cNvSpPr/>
          <p:nvPr/>
        </p:nvSpPr>
        <p:spPr>
          <a:xfrm rot="5822129">
            <a:off x="7429697" y="3097047"/>
            <a:ext cx="350931" cy="660400"/>
          </a:xfrm>
          <a:custGeom>
            <a:avLst/>
            <a:gdLst>
              <a:gd name="connsiteX0" fmla="*/ 0 w 450850"/>
              <a:gd name="connsiteY0" fmla="*/ 660400 h 660400"/>
              <a:gd name="connsiteX1" fmla="*/ 107950 w 450850"/>
              <a:gd name="connsiteY1" fmla="*/ 190500 h 660400"/>
              <a:gd name="connsiteX2" fmla="*/ 450850 w 450850"/>
              <a:gd name="connsiteY2" fmla="*/ 0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0850" h="660400">
                <a:moveTo>
                  <a:pt x="0" y="660400"/>
                </a:moveTo>
                <a:cubicBezTo>
                  <a:pt x="16404" y="480483"/>
                  <a:pt x="32808" y="300567"/>
                  <a:pt x="107950" y="190500"/>
                </a:cubicBezTo>
                <a:cubicBezTo>
                  <a:pt x="183092" y="80433"/>
                  <a:pt x="316971" y="40216"/>
                  <a:pt x="45085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3485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3E8B26D-1EB7-F081-8D94-93CFEBE75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</p:spPr>
        <p:txBody>
          <a:bodyPr>
            <a:noAutofit/>
          </a:bodyPr>
          <a:lstStyle/>
          <a:p>
            <a:pPr algn="l"/>
            <a:r>
              <a:rPr lang="en-GB" sz="2400">
                <a:ln w="0"/>
              </a:rPr>
              <a:t>TAKEAWAYS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EAC4E5-A20D-7953-167C-7695EF58E0E8}"/>
              </a:ext>
            </a:extLst>
          </p:cNvPr>
          <p:cNvSpPr txBox="1"/>
          <p:nvPr/>
        </p:nvSpPr>
        <p:spPr>
          <a:xfrm>
            <a:off x="457200" y="838885"/>
            <a:ext cx="80645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Multidisciplinary</a:t>
            </a:r>
            <a:r>
              <a:rPr lang="en-US" dirty="0"/>
              <a:t> iteration between hydraulic, structural &amp; geotechnical teams and parties has been crucial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Advanced tools </a:t>
            </a:r>
            <a:r>
              <a:rPr lang="en-GB" dirty="0"/>
              <a:t>has facilitated </a:t>
            </a:r>
            <a:r>
              <a:rPr lang="en-GB" b="1" dirty="0"/>
              <a:t>optimizations</a:t>
            </a:r>
            <a:r>
              <a:rPr lang="en-GB" dirty="0"/>
              <a:t>, but in-depth and multidisciplinary reviews are critical to maintain the right direction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Some of the advanced approaches like </a:t>
            </a:r>
            <a:r>
              <a:rPr lang="en-GB" b="1" dirty="0"/>
              <a:t>3D</a:t>
            </a:r>
            <a:r>
              <a:rPr lang="en-GB" dirty="0"/>
              <a:t> flow-stress analyses might seem </a:t>
            </a:r>
            <a:r>
              <a:rPr lang="en-GB" b="1" dirty="0"/>
              <a:t>expensive</a:t>
            </a:r>
            <a:r>
              <a:rPr lang="en-GB" dirty="0"/>
              <a:t> in engineering but can </a:t>
            </a:r>
            <a:r>
              <a:rPr lang="en-GB" b="1" dirty="0"/>
              <a:t>save</a:t>
            </a:r>
            <a:r>
              <a:rPr lang="en-GB" dirty="0"/>
              <a:t> considerable earthworks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Smart </a:t>
            </a:r>
            <a:r>
              <a:rPr lang="en-GB" b="1" dirty="0"/>
              <a:t>monitoring</a:t>
            </a:r>
            <a:r>
              <a:rPr lang="en-GB" dirty="0"/>
              <a:t> can </a:t>
            </a:r>
            <a:r>
              <a:rPr lang="en-GB" b="1" dirty="0"/>
              <a:t>relax</a:t>
            </a:r>
            <a:r>
              <a:rPr lang="en-GB" dirty="0"/>
              <a:t> over-conservatism to some extend and pave the way towards more realistic assumptions in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05965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98043-6DCA-AC50-A83C-7BF1AFB6C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441442C-FBC0-85F4-F0FA-E3C0ED339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</p:spPr>
        <p:txBody>
          <a:bodyPr>
            <a:noAutofit/>
          </a:bodyPr>
          <a:lstStyle/>
          <a:p>
            <a:pPr algn="l"/>
            <a:r>
              <a:rPr lang="en-GB" sz="2400">
                <a:ln w="0"/>
              </a:rPr>
              <a:t>ACKNOWLEDGEMENTS &amp; CONTACT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A236BB-2975-3E26-D3F6-591BDC8BB0CF}"/>
              </a:ext>
            </a:extLst>
          </p:cNvPr>
          <p:cNvSpPr txBox="1"/>
          <p:nvPr/>
        </p:nvSpPr>
        <p:spPr>
          <a:xfrm>
            <a:off x="457200" y="838885"/>
            <a:ext cx="8064500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HASKONING was honored to support TME (DEME GROUP &amp; JAN DE NUL GROUP)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Elia (OE) has shown high attention in supervising the work</a:t>
            </a:r>
            <a:endParaRPr lang="en-GB" dirty="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DNV has shown high interest and dedication in reviewing the design work</a:t>
            </a:r>
            <a:endParaRPr lang="en-GB" dirty="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8274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583BE-B6B0-6924-9C27-1094CCD93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uilding in the water&#10;&#10;AI-generated content may be incorrect.">
            <a:extLst>
              <a:ext uri="{FF2B5EF4-FFF2-40B4-BE49-F238E27FC236}">
                <a16:creationId xmlns:a16="http://schemas.microsoft.com/office/drawing/2014/main" id="{AFCAE2C1-461C-037C-84FE-B69DDB1C56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D4DFE67-0295-DBE9-D8D3-6C37B9817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28" y="422372"/>
            <a:ext cx="2226365" cy="6957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279537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0CB63-0FF4-B93A-5108-64846B74C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3681BFB-2F3C-B392-769D-8AEB35E73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9600" y="2198"/>
            <a:ext cx="824400" cy="942206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B49D499-95DF-934D-AA23-693875B1C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152" y="106596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2400"/>
              <a:t>ROCKMOUND LARGE-SCALE TESTING</a:t>
            </a:r>
            <a:endParaRPr lang="en-GB" sz="240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D2B9D47-5394-4FBD-2F23-564F1CE010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2761" y="2960123"/>
            <a:ext cx="2944701" cy="1800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0B44AF7-A091-5C3C-AC62-A3582C06FA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77501" y="836648"/>
            <a:ext cx="3095223" cy="1800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C8BF329-3D0E-201D-5D36-82B5D7F6E6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29232" y="843758"/>
            <a:ext cx="3171160" cy="1800000"/>
          </a:xfrm>
          <a:prstGeom prst="rect">
            <a:avLst/>
          </a:prstGeom>
        </p:spPr>
      </p:pic>
      <p:pic>
        <p:nvPicPr>
          <p:cNvPr id="17" name="Picture 16" descr="A machine in a room&#10;&#10;Description automatically generated">
            <a:extLst>
              <a:ext uri="{FF2B5EF4-FFF2-40B4-BE49-F238E27FC236}">
                <a16:creationId xmlns:a16="http://schemas.microsoft.com/office/drawing/2014/main" id="{64762FFE-B3DB-646D-784D-2D266147E0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6354408" y="3058014"/>
            <a:ext cx="2160000" cy="1620000"/>
          </a:xfrm>
          <a:prstGeom prst="rect">
            <a:avLst/>
          </a:prstGeom>
        </p:spPr>
      </p:pic>
      <p:pic>
        <p:nvPicPr>
          <p:cNvPr id="23" name="Picture 22" descr="A large white machine in a room&#10;&#10;Description automatically generated">
            <a:extLst>
              <a:ext uri="{FF2B5EF4-FFF2-40B4-BE49-F238E27FC236}">
                <a16:creationId xmlns:a16="http://schemas.microsoft.com/office/drawing/2014/main" id="{AC75EE57-C7AF-6C1D-4B0E-799AA7E9EE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4626216" y="3058014"/>
            <a:ext cx="2160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90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3C000-0234-6F7D-B385-B72B2D2F4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727" y="2072253"/>
            <a:ext cx="6783541" cy="565572"/>
          </a:xfrm>
        </p:spPr>
        <p:txBody>
          <a:bodyPr>
            <a:noAutofit/>
          </a:bodyPr>
          <a:lstStyle/>
          <a:p>
            <a:pPr algn="l"/>
            <a:r>
              <a:rPr lang="en-GB" sz="3600" dirty="0">
                <a:ln w="0"/>
              </a:rPr>
              <a:t>5 GEOTECHNICAL DESIGN INSIGHTS</a:t>
            </a:r>
          </a:p>
        </p:txBody>
      </p:sp>
    </p:spTree>
    <p:extLst>
      <p:ext uri="{BB962C8B-B14F-4D97-AF65-F5344CB8AC3E}">
        <p14:creationId xmlns:p14="http://schemas.microsoft.com/office/powerpoint/2010/main" val="2970478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75E91-9A94-F0C1-1FE4-24F6719B1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21E3E-BF29-4FB3-F79A-DFFCFDBA6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</p:spPr>
        <p:txBody>
          <a:bodyPr>
            <a:noAutofit/>
          </a:bodyPr>
          <a:lstStyle/>
          <a:p>
            <a:pPr algn="l"/>
            <a:r>
              <a:rPr lang="en-GB" sz="2400" dirty="0">
                <a:ln w="0"/>
              </a:rPr>
              <a:t>1- STABILITY</a:t>
            </a:r>
            <a:r>
              <a:rPr lang="en-GB" sz="32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GB" sz="2400" dirty="0">
                <a:ln w="0"/>
              </a:rPr>
              <a:t>IN EXTREME OFFSHORE ENVIRONMENT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F7F0EF9-37B1-D763-77BC-4A80B458593D}"/>
              </a:ext>
            </a:extLst>
          </p:cNvPr>
          <p:cNvSpPr/>
          <p:nvPr/>
        </p:nvSpPr>
        <p:spPr>
          <a:xfrm>
            <a:off x="1270333" y="2076024"/>
            <a:ext cx="3117850" cy="793750"/>
          </a:xfrm>
          <a:custGeom>
            <a:avLst/>
            <a:gdLst>
              <a:gd name="connsiteX0" fmla="*/ 0 w 3117850"/>
              <a:gd name="connsiteY0" fmla="*/ 355600 h 793750"/>
              <a:gd name="connsiteX1" fmla="*/ 273050 w 3117850"/>
              <a:gd name="connsiteY1" fmla="*/ 361950 h 793750"/>
              <a:gd name="connsiteX2" fmla="*/ 400050 w 3117850"/>
              <a:gd name="connsiteY2" fmla="*/ 361950 h 793750"/>
              <a:gd name="connsiteX3" fmla="*/ 539750 w 3117850"/>
              <a:gd name="connsiteY3" fmla="*/ 298450 h 793750"/>
              <a:gd name="connsiteX4" fmla="*/ 704850 w 3117850"/>
              <a:gd name="connsiteY4" fmla="*/ 190500 h 793750"/>
              <a:gd name="connsiteX5" fmla="*/ 825500 w 3117850"/>
              <a:gd name="connsiteY5" fmla="*/ 82550 h 793750"/>
              <a:gd name="connsiteX6" fmla="*/ 914400 w 3117850"/>
              <a:gd name="connsiteY6" fmla="*/ 50800 h 793750"/>
              <a:gd name="connsiteX7" fmla="*/ 977900 w 3117850"/>
              <a:gd name="connsiteY7" fmla="*/ 50800 h 793750"/>
              <a:gd name="connsiteX8" fmla="*/ 1041400 w 3117850"/>
              <a:gd name="connsiteY8" fmla="*/ 69850 h 793750"/>
              <a:gd name="connsiteX9" fmla="*/ 1130300 w 3117850"/>
              <a:gd name="connsiteY9" fmla="*/ 152400 h 793750"/>
              <a:gd name="connsiteX10" fmla="*/ 1231900 w 3117850"/>
              <a:gd name="connsiteY10" fmla="*/ 228600 h 793750"/>
              <a:gd name="connsiteX11" fmla="*/ 1289050 w 3117850"/>
              <a:gd name="connsiteY11" fmla="*/ 279400 h 793750"/>
              <a:gd name="connsiteX12" fmla="*/ 1397000 w 3117850"/>
              <a:gd name="connsiteY12" fmla="*/ 330200 h 793750"/>
              <a:gd name="connsiteX13" fmla="*/ 1524000 w 3117850"/>
              <a:gd name="connsiteY13" fmla="*/ 355600 h 793750"/>
              <a:gd name="connsiteX14" fmla="*/ 1758950 w 3117850"/>
              <a:gd name="connsiteY14" fmla="*/ 361950 h 793750"/>
              <a:gd name="connsiteX15" fmla="*/ 1885950 w 3117850"/>
              <a:gd name="connsiteY15" fmla="*/ 342900 h 793750"/>
              <a:gd name="connsiteX16" fmla="*/ 1968500 w 3117850"/>
              <a:gd name="connsiteY16" fmla="*/ 292100 h 793750"/>
              <a:gd name="connsiteX17" fmla="*/ 2025650 w 3117850"/>
              <a:gd name="connsiteY17" fmla="*/ 222250 h 793750"/>
              <a:gd name="connsiteX18" fmla="*/ 2178050 w 3117850"/>
              <a:gd name="connsiteY18" fmla="*/ 50800 h 793750"/>
              <a:gd name="connsiteX19" fmla="*/ 2235200 w 3117850"/>
              <a:gd name="connsiteY19" fmla="*/ 6350 h 793750"/>
              <a:gd name="connsiteX20" fmla="*/ 2298700 w 3117850"/>
              <a:gd name="connsiteY20" fmla="*/ 0 h 793750"/>
              <a:gd name="connsiteX21" fmla="*/ 2362200 w 3117850"/>
              <a:gd name="connsiteY21" fmla="*/ 19050 h 793750"/>
              <a:gd name="connsiteX22" fmla="*/ 2444750 w 3117850"/>
              <a:gd name="connsiteY22" fmla="*/ 82550 h 793750"/>
              <a:gd name="connsiteX23" fmla="*/ 2546350 w 3117850"/>
              <a:gd name="connsiteY23" fmla="*/ 203200 h 793750"/>
              <a:gd name="connsiteX24" fmla="*/ 2673350 w 3117850"/>
              <a:gd name="connsiteY24" fmla="*/ 317500 h 793750"/>
              <a:gd name="connsiteX25" fmla="*/ 2768600 w 3117850"/>
              <a:gd name="connsiteY25" fmla="*/ 342900 h 793750"/>
              <a:gd name="connsiteX26" fmla="*/ 2838450 w 3117850"/>
              <a:gd name="connsiteY26" fmla="*/ 368300 h 793750"/>
              <a:gd name="connsiteX27" fmla="*/ 2965450 w 3117850"/>
              <a:gd name="connsiteY27" fmla="*/ 368300 h 793750"/>
              <a:gd name="connsiteX28" fmla="*/ 3048000 w 3117850"/>
              <a:gd name="connsiteY28" fmla="*/ 374650 h 793750"/>
              <a:gd name="connsiteX29" fmla="*/ 3105150 w 3117850"/>
              <a:gd name="connsiteY29" fmla="*/ 368300 h 793750"/>
              <a:gd name="connsiteX30" fmla="*/ 3117850 w 3117850"/>
              <a:gd name="connsiteY30" fmla="*/ 368300 h 793750"/>
              <a:gd name="connsiteX31" fmla="*/ 3117850 w 3117850"/>
              <a:gd name="connsiteY31" fmla="*/ 793750 h 793750"/>
              <a:gd name="connsiteX32" fmla="*/ 12700 w 3117850"/>
              <a:gd name="connsiteY32" fmla="*/ 793750 h 793750"/>
              <a:gd name="connsiteX33" fmla="*/ 0 w 3117850"/>
              <a:gd name="connsiteY33" fmla="*/ 355600 h 79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117850" h="793750">
                <a:moveTo>
                  <a:pt x="0" y="355600"/>
                </a:moveTo>
                <a:lnTo>
                  <a:pt x="273050" y="361950"/>
                </a:lnTo>
                <a:lnTo>
                  <a:pt x="400050" y="361950"/>
                </a:lnTo>
                <a:lnTo>
                  <a:pt x="539750" y="298450"/>
                </a:lnTo>
                <a:lnTo>
                  <a:pt x="704850" y="190500"/>
                </a:lnTo>
                <a:lnTo>
                  <a:pt x="825500" y="82550"/>
                </a:lnTo>
                <a:lnTo>
                  <a:pt x="914400" y="50800"/>
                </a:lnTo>
                <a:lnTo>
                  <a:pt x="977900" y="50800"/>
                </a:lnTo>
                <a:lnTo>
                  <a:pt x="1041400" y="69850"/>
                </a:lnTo>
                <a:lnTo>
                  <a:pt x="1130300" y="152400"/>
                </a:lnTo>
                <a:lnTo>
                  <a:pt x="1231900" y="228600"/>
                </a:lnTo>
                <a:lnTo>
                  <a:pt x="1289050" y="279400"/>
                </a:lnTo>
                <a:lnTo>
                  <a:pt x="1397000" y="330200"/>
                </a:lnTo>
                <a:lnTo>
                  <a:pt x="1524000" y="355600"/>
                </a:lnTo>
                <a:lnTo>
                  <a:pt x="1758950" y="361950"/>
                </a:lnTo>
                <a:lnTo>
                  <a:pt x="1885950" y="342900"/>
                </a:lnTo>
                <a:lnTo>
                  <a:pt x="1968500" y="292100"/>
                </a:lnTo>
                <a:lnTo>
                  <a:pt x="2025650" y="222250"/>
                </a:lnTo>
                <a:lnTo>
                  <a:pt x="2178050" y="50800"/>
                </a:lnTo>
                <a:lnTo>
                  <a:pt x="2235200" y="6350"/>
                </a:lnTo>
                <a:lnTo>
                  <a:pt x="2298700" y="0"/>
                </a:lnTo>
                <a:lnTo>
                  <a:pt x="2362200" y="19050"/>
                </a:lnTo>
                <a:lnTo>
                  <a:pt x="2444750" y="82550"/>
                </a:lnTo>
                <a:lnTo>
                  <a:pt x="2546350" y="203200"/>
                </a:lnTo>
                <a:lnTo>
                  <a:pt x="2673350" y="317500"/>
                </a:lnTo>
                <a:lnTo>
                  <a:pt x="2768600" y="342900"/>
                </a:lnTo>
                <a:lnTo>
                  <a:pt x="2838450" y="368300"/>
                </a:lnTo>
                <a:lnTo>
                  <a:pt x="2965450" y="368300"/>
                </a:lnTo>
                <a:lnTo>
                  <a:pt x="3048000" y="374650"/>
                </a:lnTo>
                <a:lnTo>
                  <a:pt x="3105150" y="368300"/>
                </a:lnTo>
                <a:lnTo>
                  <a:pt x="3117850" y="368300"/>
                </a:lnTo>
                <a:lnTo>
                  <a:pt x="3117850" y="793750"/>
                </a:lnTo>
                <a:lnTo>
                  <a:pt x="12700" y="793750"/>
                </a:lnTo>
                <a:cubicBezTo>
                  <a:pt x="14817" y="651933"/>
                  <a:pt x="16933" y="510117"/>
                  <a:pt x="0" y="35560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  <a:p>
            <a:pPr algn="ctr"/>
            <a:endParaRPr lang="en-GB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73F8089-E96C-1965-5B82-23ED390DDC45}"/>
              </a:ext>
            </a:extLst>
          </p:cNvPr>
          <p:cNvCxnSpPr>
            <a:cxnSpLocks/>
          </p:cNvCxnSpPr>
          <p:nvPr/>
        </p:nvCxnSpPr>
        <p:spPr>
          <a:xfrm flipH="1">
            <a:off x="1270333" y="2256044"/>
            <a:ext cx="2928466" cy="0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E75FB04-86BC-ABC4-B9B9-B1CF26BCFA74}"/>
              </a:ext>
            </a:extLst>
          </p:cNvPr>
          <p:cNvSpPr txBox="1"/>
          <p:nvPr/>
        </p:nvSpPr>
        <p:spPr>
          <a:xfrm>
            <a:off x="1186291" y="2004016"/>
            <a:ext cx="8363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rgbClr val="00B0F0"/>
                </a:solidFill>
              </a:rPr>
              <a:t>(still) SWL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C07352C-D5A6-3125-0C39-D283C8032773}"/>
              </a:ext>
            </a:extLst>
          </p:cNvPr>
          <p:cNvCxnSpPr>
            <a:cxnSpLocks/>
          </p:cNvCxnSpPr>
          <p:nvPr/>
        </p:nvCxnSpPr>
        <p:spPr>
          <a:xfrm flipV="1">
            <a:off x="4198799" y="2086752"/>
            <a:ext cx="0" cy="37465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24EBFA3-9A2C-C252-4829-E1F3F66F3027}"/>
              </a:ext>
            </a:extLst>
          </p:cNvPr>
          <p:cNvCxnSpPr>
            <a:stCxn id="15" idx="20"/>
          </p:cNvCxnSpPr>
          <p:nvPr/>
        </p:nvCxnSpPr>
        <p:spPr>
          <a:xfrm>
            <a:off x="3569033" y="2076024"/>
            <a:ext cx="773782" cy="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2987CF2-3AEA-CDA0-BFAB-A811536F7F75}"/>
              </a:ext>
            </a:extLst>
          </p:cNvPr>
          <p:cNvSpPr txBox="1"/>
          <p:nvPr/>
        </p:nvSpPr>
        <p:spPr>
          <a:xfrm>
            <a:off x="4156441" y="2151558"/>
            <a:ext cx="3660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/>
              <a:t>Hw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79CCB07-68DE-30D7-20CF-E0701A38C92B}"/>
              </a:ext>
            </a:extLst>
          </p:cNvPr>
          <p:cNvSpPr/>
          <p:nvPr/>
        </p:nvSpPr>
        <p:spPr>
          <a:xfrm>
            <a:off x="1270333" y="2869774"/>
            <a:ext cx="3117847" cy="6233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>
                <a:solidFill>
                  <a:schemeClr val="tx1"/>
                </a:solidFill>
              </a:rPr>
              <a:t>seabed</a:t>
            </a:r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B8F4531-2B9B-335C-0FF7-2B6AAED28290}"/>
              </a:ext>
            </a:extLst>
          </p:cNvPr>
          <p:cNvCxnSpPr/>
          <p:nvPr/>
        </p:nvCxnSpPr>
        <p:spPr>
          <a:xfrm>
            <a:off x="2191065" y="1835439"/>
            <a:ext cx="138645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416F3F7-8A60-7085-1AB7-861A7F3A8F73}"/>
              </a:ext>
            </a:extLst>
          </p:cNvPr>
          <p:cNvSpPr txBox="1"/>
          <p:nvPr/>
        </p:nvSpPr>
        <p:spPr>
          <a:xfrm>
            <a:off x="2701576" y="1597358"/>
            <a:ext cx="5492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/>
              <a:t>Lw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BE6CE78-CFA9-5EE6-C775-25FB6ACFC781}"/>
              </a:ext>
            </a:extLst>
          </p:cNvPr>
          <p:cNvSpPr txBox="1"/>
          <p:nvPr/>
        </p:nvSpPr>
        <p:spPr>
          <a:xfrm>
            <a:off x="2679881" y="2423636"/>
            <a:ext cx="635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rgbClr val="C00000"/>
                </a:solidFill>
              </a:rPr>
              <a:t>trough</a:t>
            </a:r>
            <a:endParaRPr lang="en-GB" sz="1000" b="1">
              <a:solidFill>
                <a:srgbClr val="C00000"/>
              </a:solidFill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91AE0B89-1C5E-C087-9849-1F23D458513A}"/>
              </a:ext>
            </a:extLst>
          </p:cNvPr>
          <p:cNvSpPr/>
          <p:nvPr/>
        </p:nvSpPr>
        <p:spPr>
          <a:xfrm>
            <a:off x="2908552" y="2412389"/>
            <a:ext cx="57225" cy="5787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C7FB153-E2FA-06F3-D8F7-92079352858A}"/>
              </a:ext>
            </a:extLst>
          </p:cNvPr>
          <p:cNvSpPr txBox="1"/>
          <p:nvPr/>
        </p:nvSpPr>
        <p:spPr>
          <a:xfrm>
            <a:off x="3518869" y="1860206"/>
            <a:ext cx="589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rgbClr val="7030A0"/>
                </a:solidFill>
              </a:rPr>
              <a:t>crest</a:t>
            </a:r>
            <a:endParaRPr lang="en-GB" sz="1000" b="1">
              <a:solidFill>
                <a:srgbClr val="7030A0"/>
              </a:solidFill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A2D6228-A7FD-86E5-D0AD-276787F77DCC}"/>
              </a:ext>
            </a:extLst>
          </p:cNvPr>
          <p:cNvSpPr/>
          <p:nvPr/>
        </p:nvSpPr>
        <p:spPr>
          <a:xfrm>
            <a:off x="3523665" y="2037084"/>
            <a:ext cx="57225" cy="578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D5F62B1-B6F8-0111-B13F-912C2F363428}"/>
              </a:ext>
            </a:extLst>
          </p:cNvPr>
          <p:cNvSpPr/>
          <p:nvPr/>
        </p:nvSpPr>
        <p:spPr>
          <a:xfrm>
            <a:off x="4355805" y="2094958"/>
            <a:ext cx="3517861" cy="774816"/>
          </a:xfrm>
          <a:custGeom>
            <a:avLst/>
            <a:gdLst>
              <a:gd name="connsiteX0" fmla="*/ 0 w 3117850"/>
              <a:gd name="connsiteY0" fmla="*/ 355600 h 793750"/>
              <a:gd name="connsiteX1" fmla="*/ 273050 w 3117850"/>
              <a:gd name="connsiteY1" fmla="*/ 361950 h 793750"/>
              <a:gd name="connsiteX2" fmla="*/ 400050 w 3117850"/>
              <a:gd name="connsiteY2" fmla="*/ 361950 h 793750"/>
              <a:gd name="connsiteX3" fmla="*/ 539750 w 3117850"/>
              <a:gd name="connsiteY3" fmla="*/ 298450 h 793750"/>
              <a:gd name="connsiteX4" fmla="*/ 704850 w 3117850"/>
              <a:gd name="connsiteY4" fmla="*/ 190500 h 793750"/>
              <a:gd name="connsiteX5" fmla="*/ 825500 w 3117850"/>
              <a:gd name="connsiteY5" fmla="*/ 82550 h 793750"/>
              <a:gd name="connsiteX6" fmla="*/ 914400 w 3117850"/>
              <a:gd name="connsiteY6" fmla="*/ 50800 h 793750"/>
              <a:gd name="connsiteX7" fmla="*/ 977900 w 3117850"/>
              <a:gd name="connsiteY7" fmla="*/ 50800 h 793750"/>
              <a:gd name="connsiteX8" fmla="*/ 1041400 w 3117850"/>
              <a:gd name="connsiteY8" fmla="*/ 69850 h 793750"/>
              <a:gd name="connsiteX9" fmla="*/ 1130300 w 3117850"/>
              <a:gd name="connsiteY9" fmla="*/ 152400 h 793750"/>
              <a:gd name="connsiteX10" fmla="*/ 1231900 w 3117850"/>
              <a:gd name="connsiteY10" fmla="*/ 228600 h 793750"/>
              <a:gd name="connsiteX11" fmla="*/ 1289050 w 3117850"/>
              <a:gd name="connsiteY11" fmla="*/ 279400 h 793750"/>
              <a:gd name="connsiteX12" fmla="*/ 1397000 w 3117850"/>
              <a:gd name="connsiteY12" fmla="*/ 330200 h 793750"/>
              <a:gd name="connsiteX13" fmla="*/ 1524000 w 3117850"/>
              <a:gd name="connsiteY13" fmla="*/ 355600 h 793750"/>
              <a:gd name="connsiteX14" fmla="*/ 1758950 w 3117850"/>
              <a:gd name="connsiteY14" fmla="*/ 361950 h 793750"/>
              <a:gd name="connsiteX15" fmla="*/ 1885950 w 3117850"/>
              <a:gd name="connsiteY15" fmla="*/ 342900 h 793750"/>
              <a:gd name="connsiteX16" fmla="*/ 1968500 w 3117850"/>
              <a:gd name="connsiteY16" fmla="*/ 292100 h 793750"/>
              <a:gd name="connsiteX17" fmla="*/ 2025650 w 3117850"/>
              <a:gd name="connsiteY17" fmla="*/ 222250 h 793750"/>
              <a:gd name="connsiteX18" fmla="*/ 2178050 w 3117850"/>
              <a:gd name="connsiteY18" fmla="*/ 50800 h 793750"/>
              <a:gd name="connsiteX19" fmla="*/ 2235200 w 3117850"/>
              <a:gd name="connsiteY19" fmla="*/ 6350 h 793750"/>
              <a:gd name="connsiteX20" fmla="*/ 2298700 w 3117850"/>
              <a:gd name="connsiteY20" fmla="*/ 0 h 793750"/>
              <a:gd name="connsiteX21" fmla="*/ 2362200 w 3117850"/>
              <a:gd name="connsiteY21" fmla="*/ 19050 h 793750"/>
              <a:gd name="connsiteX22" fmla="*/ 2444750 w 3117850"/>
              <a:gd name="connsiteY22" fmla="*/ 82550 h 793750"/>
              <a:gd name="connsiteX23" fmla="*/ 2546350 w 3117850"/>
              <a:gd name="connsiteY23" fmla="*/ 203200 h 793750"/>
              <a:gd name="connsiteX24" fmla="*/ 2673350 w 3117850"/>
              <a:gd name="connsiteY24" fmla="*/ 317500 h 793750"/>
              <a:gd name="connsiteX25" fmla="*/ 2768600 w 3117850"/>
              <a:gd name="connsiteY25" fmla="*/ 342900 h 793750"/>
              <a:gd name="connsiteX26" fmla="*/ 2838450 w 3117850"/>
              <a:gd name="connsiteY26" fmla="*/ 368300 h 793750"/>
              <a:gd name="connsiteX27" fmla="*/ 2965450 w 3117850"/>
              <a:gd name="connsiteY27" fmla="*/ 368300 h 793750"/>
              <a:gd name="connsiteX28" fmla="*/ 3048000 w 3117850"/>
              <a:gd name="connsiteY28" fmla="*/ 374650 h 793750"/>
              <a:gd name="connsiteX29" fmla="*/ 3105150 w 3117850"/>
              <a:gd name="connsiteY29" fmla="*/ 368300 h 793750"/>
              <a:gd name="connsiteX30" fmla="*/ 3117850 w 3117850"/>
              <a:gd name="connsiteY30" fmla="*/ 368300 h 793750"/>
              <a:gd name="connsiteX31" fmla="*/ 3117850 w 3117850"/>
              <a:gd name="connsiteY31" fmla="*/ 793750 h 793750"/>
              <a:gd name="connsiteX32" fmla="*/ 12700 w 3117850"/>
              <a:gd name="connsiteY32" fmla="*/ 793750 h 793750"/>
              <a:gd name="connsiteX33" fmla="*/ 0 w 3117850"/>
              <a:gd name="connsiteY33" fmla="*/ 355600 h 79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117850" h="793750">
                <a:moveTo>
                  <a:pt x="0" y="355600"/>
                </a:moveTo>
                <a:lnTo>
                  <a:pt x="273050" y="361950"/>
                </a:lnTo>
                <a:lnTo>
                  <a:pt x="400050" y="361950"/>
                </a:lnTo>
                <a:lnTo>
                  <a:pt x="539750" y="298450"/>
                </a:lnTo>
                <a:lnTo>
                  <a:pt x="704850" y="190500"/>
                </a:lnTo>
                <a:lnTo>
                  <a:pt x="825500" y="82550"/>
                </a:lnTo>
                <a:lnTo>
                  <a:pt x="914400" y="50800"/>
                </a:lnTo>
                <a:lnTo>
                  <a:pt x="977900" y="50800"/>
                </a:lnTo>
                <a:lnTo>
                  <a:pt x="1041400" y="69850"/>
                </a:lnTo>
                <a:lnTo>
                  <a:pt x="1130300" y="152400"/>
                </a:lnTo>
                <a:lnTo>
                  <a:pt x="1231900" y="228600"/>
                </a:lnTo>
                <a:lnTo>
                  <a:pt x="1289050" y="279400"/>
                </a:lnTo>
                <a:lnTo>
                  <a:pt x="1397000" y="330200"/>
                </a:lnTo>
                <a:lnTo>
                  <a:pt x="1524000" y="355600"/>
                </a:lnTo>
                <a:lnTo>
                  <a:pt x="1758950" y="361950"/>
                </a:lnTo>
                <a:lnTo>
                  <a:pt x="1885950" y="342900"/>
                </a:lnTo>
                <a:lnTo>
                  <a:pt x="1968500" y="292100"/>
                </a:lnTo>
                <a:lnTo>
                  <a:pt x="2025650" y="222250"/>
                </a:lnTo>
                <a:lnTo>
                  <a:pt x="2178050" y="50800"/>
                </a:lnTo>
                <a:lnTo>
                  <a:pt x="2235200" y="6350"/>
                </a:lnTo>
                <a:lnTo>
                  <a:pt x="2298700" y="0"/>
                </a:lnTo>
                <a:lnTo>
                  <a:pt x="2362200" y="19050"/>
                </a:lnTo>
                <a:lnTo>
                  <a:pt x="2444750" y="82550"/>
                </a:lnTo>
                <a:lnTo>
                  <a:pt x="2546350" y="203200"/>
                </a:lnTo>
                <a:lnTo>
                  <a:pt x="2673350" y="317500"/>
                </a:lnTo>
                <a:lnTo>
                  <a:pt x="2768600" y="342900"/>
                </a:lnTo>
                <a:lnTo>
                  <a:pt x="2838450" y="368300"/>
                </a:lnTo>
                <a:lnTo>
                  <a:pt x="2965450" y="368300"/>
                </a:lnTo>
                <a:lnTo>
                  <a:pt x="3048000" y="374650"/>
                </a:lnTo>
                <a:lnTo>
                  <a:pt x="3105150" y="368300"/>
                </a:lnTo>
                <a:lnTo>
                  <a:pt x="3117850" y="368300"/>
                </a:lnTo>
                <a:lnTo>
                  <a:pt x="3117850" y="793750"/>
                </a:lnTo>
                <a:lnTo>
                  <a:pt x="12700" y="793750"/>
                </a:lnTo>
                <a:cubicBezTo>
                  <a:pt x="14817" y="651933"/>
                  <a:pt x="16933" y="510117"/>
                  <a:pt x="0" y="35560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D7BBB3D-560C-EEDD-6DAB-15EE56AC4F27}"/>
              </a:ext>
            </a:extLst>
          </p:cNvPr>
          <p:cNvCxnSpPr>
            <a:cxnSpLocks/>
          </p:cNvCxnSpPr>
          <p:nvPr/>
        </p:nvCxnSpPr>
        <p:spPr>
          <a:xfrm flipH="1">
            <a:off x="4374682" y="2256044"/>
            <a:ext cx="3498984" cy="0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723CF006-C533-96E6-E005-DEB65978CF22}"/>
              </a:ext>
            </a:extLst>
          </p:cNvPr>
          <p:cNvSpPr/>
          <p:nvPr/>
        </p:nvSpPr>
        <p:spPr>
          <a:xfrm>
            <a:off x="4374682" y="2869774"/>
            <a:ext cx="3492185" cy="6305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1038" name="Arrow: Notched Right 1037">
            <a:extLst>
              <a:ext uri="{FF2B5EF4-FFF2-40B4-BE49-F238E27FC236}">
                <a16:creationId xmlns:a16="http://schemas.microsoft.com/office/drawing/2014/main" id="{897A3F7A-AF42-3FD5-002C-94A74F6355B7}"/>
              </a:ext>
            </a:extLst>
          </p:cNvPr>
          <p:cNvSpPr/>
          <p:nvPr/>
        </p:nvSpPr>
        <p:spPr>
          <a:xfrm>
            <a:off x="1219357" y="1059137"/>
            <a:ext cx="3492840" cy="664945"/>
          </a:xfrm>
          <a:prstGeom prst="notched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direction of wave</a:t>
            </a:r>
          </a:p>
        </p:txBody>
      </p:sp>
    </p:spTree>
    <p:extLst>
      <p:ext uri="{BB962C8B-B14F-4D97-AF65-F5344CB8AC3E}">
        <p14:creationId xmlns:p14="http://schemas.microsoft.com/office/powerpoint/2010/main" val="2685385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4EAC4-70A4-0DB4-974B-35D3CEC64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4B30-A99C-5509-D8B7-84BDF0A44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</p:spPr>
        <p:txBody>
          <a:bodyPr>
            <a:noAutofit/>
          </a:bodyPr>
          <a:lstStyle/>
          <a:p>
            <a:pPr algn="l"/>
            <a:r>
              <a:rPr lang="en-GB" sz="2400" dirty="0">
                <a:ln w="0"/>
              </a:rPr>
              <a:t>1- STABILITY</a:t>
            </a:r>
            <a:r>
              <a:rPr lang="en-GB" sz="32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GB" sz="2400" dirty="0">
                <a:ln w="0"/>
              </a:rPr>
              <a:t>IN EXTREME OFFSHORE ENVIRONMENT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18BDB9E-73C7-81E1-EC2A-891CE96BC275}"/>
              </a:ext>
            </a:extLst>
          </p:cNvPr>
          <p:cNvSpPr/>
          <p:nvPr/>
        </p:nvSpPr>
        <p:spPr>
          <a:xfrm>
            <a:off x="1270333" y="2076024"/>
            <a:ext cx="3117850" cy="793750"/>
          </a:xfrm>
          <a:custGeom>
            <a:avLst/>
            <a:gdLst>
              <a:gd name="connsiteX0" fmla="*/ 0 w 3117850"/>
              <a:gd name="connsiteY0" fmla="*/ 355600 h 793750"/>
              <a:gd name="connsiteX1" fmla="*/ 273050 w 3117850"/>
              <a:gd name="connsiteY1" fmla="*/ 361950 h 793750"/>
              <a:gd name="connsiteX2" fmla="*/ 400050 w 3117850"/>
              <a:gd name="connsiteY2" fmla="*/ 361950 h 793750"/>
              <a:gd name="connsiteX3" fmla="*/ 539750 w 3117850"/>
              <a:gd name="connsiteY3" fmla="*/ 298450 h 793750"/>
              <a:gd name="connsiteX4" fmla="*/ 704850 w 3117850"/>
              <a:gd name="connsiteY4" fmla="*/ 190500 h 793750"/>
              <a:gd name="connsiteX5" fmla="*/ 825500 w 3117850"/>
              <a:gd name="connsiteY5" fmla="*/ 82550 h 793750"/>
              <a:gd name="connsiteX6" fmla="*/ 914400 w 3117850"/>
              <a:gd name="connsiteY6" fmla="*/ 50800 h 793750"/>
              <a:gd name="connsiteX7" fmla="*/ 977900 w 3117850"/>
              <a:gd name="connsiteY7" fmla="*/ 50800 h 793750"/>
              <a:gd name="connsiteX8" fmla="*/ 1041400 w 3117850"/>
              <a:gd name="connsiteY8" fmla="*/ 69850 h 793750"/>
              <a:gd name="connsiteX9" fmla="*/ 1130300 w 3117850"/>
              <a:gd name="connsiteY9" fmla="*/ 152400 h 793750"/>
              <a:gd name="connsiteX10" fmla="*/ 1231900 w 3117850"/>
              <a:gd name="connsiteY10" fmla="*/ 228600 h 793750"/>
              <a:gd name="connsiteX11" fmla="*/ 1289050 w 3117850"/>
              <a:gd name="connsiteY11" fmla="*/ 279400 h 793750"/>
              <a:gd name="connsiteX12" fmla="*/ 1397000 w 3117850"/>
              <a:gd name="connsiteY12" fmla="*/ 330200 h 793750"/>
              <a:gd name="connsiteX13" fmla="*/ 1524000 w 3117850"/>
              <a:gd name="connsiteY13" fmla="*/ 355600 h 793750"/>
              <a:gd name="connsiteX14" fmla="*/ 1758950 w 3117850"/>
              <a:gd name="connsiteY14" fmla="*/ 361950 h 793750"/>
              <a:gd name="connsiteX15" fmla="*/ 1885950 w 3117850"/>
              <a:gd name="connsiteY15" fmla="*/ 342900 h 793750"/>
              <a:gd name="connsiteX16" fmla="*/ 1968500 w 3117850"/>
              <a:gd name="connsiteY16" fmla="*/ 292100 h 793750"/>
              <a:gd name="connsiteX17" fmla="*/ 2025650 w 3117850"/>
              <a:gd name="connsiteY17" fmla="*/ 222250 h 793750"/>
              <a:gd name="connsiteX18" fmla="*/ 2178050 w 3117850"/>
              <a:gd name="connsiteY18" fmla="*/ 50800 h 793750"/>
              <a:gd name="connsiteX19" fmla="*/ 2235200 w 3117850"/>
              <a:gd name="connsiteY19" fmla="*/ 6350 h 793750"/>
              <a:gd name="connsiteX20" fmla="*/ 2298700 w 3117850"/>
              <a:gd name="connsiteY20" fmla="*/ 0 h 793750"/>
              <a:gd name="connsiteX21" fmla="*/ 2362200 w 3117850"/>
              <a:gd name="connsiteY21" fmla="*/ 19050 h 793750"/>
              <a:gd name="connsiteX22" fmla="*/ 2444750 w 3117850"/>
              <a:gd name="connsiteY22" fmla="*/ 82550 h 793750"/>
              <a:gd name="connsiteX23" fmla="*/ 2546350 w 3117850"/>
              <a:gd name="connsiteY23" fmla="*/ 203200 h 793750"/>
              <a:gd name="connsiteX24" fmla="*/ 2673350 w 3117850"/>
              <a:gd name="connsiteY24" fmla="*/ 317500 h 793750"/>
              <a:gd name="connsiteX25" fmla="*/ 2768600 w 3117850"/>
              <a:gd name="connsiteY25" fmla="*/ 342900 h 793750"/>
              <a:gd name="connsiteX26" fmla="*/ 2838450 w 3117850"/>
              <a:gd name="connsiteY26" fmla="*/ 368300 h 793750"/>
              <a:gd name="connsiteX27" fmla="*/ 2965450 w 3117850"/>
              <a:gd name="connsiteY27" fmla="*/ 368300 h 793750"/>
              <a:gd name="connsiteX28" fmla="*/ 3048000 w 3117850"/>
              <a:gd name="connsiteY28" fmla="*/ 374650 h 793750"/>
              <a:gd name="connsiteX29" fmla="*/ 3105150 w 3117850"/>
              <a:gd name="connsiteY29" fmla="*/ 368300 h 793750"/>
              <a:gd name="connsiteX30" fmla="*/ 3117850 w 3117850"/>
              <a:gd name="connsiteY30" fmla="*/ 368300 h 793750"/>
              <a:gd name="connsiteX31" fmla="*/ 3117850 w 3117850"/>
              <a:gd name="connsiteY31" fmla="*/ 793750 h 793750"/>
              <a:gd name="connsiteX32" fmla="*/ 12700 w 3117850"/>
              <a:gd name="connsiteY32" fmla="*/ 793750 h 793750"/>
              <a:gd name="connsiteX33" fmla="*/ 0 w 3117850"/>
              <a:gd name="connsiteY33" fmla="*/ 355600 h 79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117850" h="793750">
                <a:moveTo>
                  <a:pt x="0" y="355600"/>
                </a:moveTo>
                <a:lnTo>
                  <a:pt x="273050" y="361950"/>
                </a:lnTo>
                <a:lnTo>
                  <a:pt x="400050" y="361950"/>
                </a:lnTo>
                <a:lnTo>
                  <a:pt x="539750" y="298450"/>
                </a:lnTo>
                <a:lnTo>
                  <a:pt x="704850" y="190500"/>
                </a:lnTo>
                <a:lnTo>
                  <a:pt x="825500" y="82550"/>
                </a:lnTo>
                <a:lnTo>
                  <a:pt x="914400" y="50800"/>
                </a:lnTo>
                <a:lnTo>
                  <a:pt x="977900" y="50800"/>
                </a:lnTo>
                <a:lnTo>
                  <a:pt x="1041400" y="69850"/>
                </a:lnTo>
                <a:lnTo>
                  <a:pt x="1130300" y="152400"/>
                </a:lnTo>
                <a:lnTo>
                  <a:pt x="1231900" y="228600"/>
                </a:lnTo>
                <a:lnTo>
                  <a:pt x="1289050" y="279400"/>
                </a:lnTo>
                <a:lnTo>
                  <a:pt x="1397000" y="330200"/>
                </a:lnTo>
                <a:lnTo>
                  <a:pt x="1524000" y="355600"/>
                </a:lnTo>
                <a:lnTo>
                  <a:pt x="1758950" y="361950"/>
                </a:lnTo>
                <a:lnTo>
                  <a:pt x="1885950" y="342900"/>
                </a:lnTo>
                <a:lnTo>
                  <a:pt x="1968500" y="292100"/>
                </a:lnTo>
                <a:lnTo>
                  <a:pt x="2025650" y="222250"/>
                </a:lnTo>
                <a:lnTo>
                  <a:pt x="2178050" y="50800"/>
                </a:lnTo>
                <a:lnTo>
                  <a:pt x="2235200" y="6350"/>
                </a:lnTo>
                <a:lnTo>
                  <a:pt x="2298700" y="0"/>
                </a:lnTo>
                <a:lnTo>
                  <a:pt x="2362200" y="19050"/>
                </a:lnTo>
                <a:lnTo>
                  <a:pt x="2444750" y="82550"/>
                </a:lnTo>
                <a:lnTo>
                  <a:pt x="2546350" y="203200"/>
                </a:lnTo>
                <a:lnTo>
                  <a:pt x="2673350" y="317500"/>
                </a:lnTo>
                <a:lnTo>
                  <a:pt x="2768600" y="342900"/>
                </a:lnTo>
                <a:lnTo>
                  <a:pt x="2838450" y="368300"/>
                </a:lnTo>
                <a:lnTo>
                  <a:pt x="2965450" y="368300"/>
                </a:lnTo>
                <a:lnTo>
                  <a:pt x="3048000" y="374650"/>
                </a:lnTo>
                <a:lnTo>
                  <a:pt x="3105150" y="368300"/>
                </a:lnTo>
                <a:lnTo>
                  <a:pt x="3117850" y="368300"/>
                </a:lnTo>
                <a:lnTo>
                  <a:pt x="3117850" y="793750"/>
                </a:lnTo>
                <a:lnTo>
                  <a:pt x="12700" y="793750"/>
                </a:lnTo>
                <a:cubicBezTo>
                  <a:pt x="14817" y="651933"/>
                  <a:pt x="16933" y="510117"/>
                  <a:pt x="0" y="35560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  <a:p>
            <a:pPr algn="ctr"/>
            <a:endParaRPr lang="en-GB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C542E46-4B7D-0846-534D-4679ACC6DC38}"/>
              </a:ext>
            </a:extLst>
          </p:cNvPr>
          <p:cNvCxnSpPr>
            <a:cxnSpLocks/>
          </p:cNvCxnSpPr>
          <p:nvPr/>
        </p:nvCxnSpPr>
        <p:spPr>
          <a:xfrm flipH="1">
            <a:off x="1270333" y="2256044"/>
            <a:ext cx="2928466" cy="0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98F5104-C1E4-DB2D-7180-7F8CD1CEDD05}"/>
              </a:ext>
            </a:extLst>
          </p:cNvPr>
          <p:cNvSpPr txBox="1"/>
          <p:nvPr/>
        </p:nvSpPr>
        <p:spPr>
          <a:xfrm>
            <a:off x="1186291" y="2004016"/>
            <a:ext cx="8363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rgbClr val="00B0F0"/>
                </a:solidFill>
              </a:rPr>
              <a:t>(still) SWL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281C30A-05DD-4396-913A-948547690AB8}"/>
              </a:ext>
            </a:extLst>
          </p:cNvPr>
          <p:cNvCxnSpPr>
            <a:cxnSpLocks/>
          </p:cNvCxnSpPr>
          <p:nvPr/>
        </p:nvCxnSpPr>
        <p:spPr>
          <a:xfrm flipV="1">
            <a:off x="4198799" y="2086752"/>
            <a:ext cx="0" cy="37465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16FEEF3-DC96-FB40-C0CC-9207A63B7362}"/>
              </a:ext>
            </a:extLst>
          </p:cNvPr>
          <p:cNvCxnSpPr>
            <a:stCxn id="15" idx="20"/>
          </p:cNvCxnSpPr>
          <p:nvPr/>
        </p:nvCxnSpPr>
        <p:spPr>
          <a:xfrm>
            <a:off x="3569033" y="2076024"/>
            <a:ext cx="773782" cy="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A685988-8F18-5011-8FEC-504D35C92CCD}"/>
              </a:ext>
            </a:extLst>
          </p:cNvPr>
          <p:cNvSpPr txBox="1"/>
          <p:nvPr/>
        </p:nvSpPr>
        <p:spPr>
          <a:xfrm>
            <a:off x="4156441" y="2151558"/>
            <a:ext cx="3660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/>
              <a:t>Hw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1FE47E1-F524-E3F1-52B3-51F5E907D4A4}"/>
              </a:ext>
            </a:extLst>
          </p:cNvPr>
          <p:cNvSpPr/>
          <p:nvPr/>
        </p:nvSpPr>
        <p:spPr>
          <a:xfrm>
            <a:off x="1270333" y="2869774"/>
            <a:ext cx="3117847" cy="6233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>
                <a:solidFill>
                  <a:schemeClr val="tx1"/>
                </a:solidFill>
              </a:rPr>
              <a:t>seabed</a:t>
            </a:r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0D665BE-14D6-E04F-56DE-3CFAD9E85717}"/>
              </a:ext>
            </a:extLst>
          </p:cNvPr>
          <p:cNvCxnSpPr/>
          <p:nvPr/>
        </p:nvCxnSpPr>
        <p:spPr>
          <a:xfrm>
            <a:off x="2191065" y="1835439"/>
            <a:ext cx="138645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D7F99D5-DA1F-CDC0-F5A9-4365F04D8BD9}"/>
              </a:ext>
            </a:extLst>
          </p:cNvPr>
          <p:cNvSpPr txBox="1"/>
          <p:nvPr/>
        </p:nvSpPr>
        <p:spPr>
          <a:xfrm>
            <a:off x="2701576" y="1597358"/>
            <a:ext cx="5492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/>
              <a:t>Lw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F062C9B-9E63-7ABB-4B24-2DC6F4E7B632}"/>
              </a:ext>
            </a:extLst>
          </p:cNvPr>
          <p:cNvSpPr txBox="1"/>
          <p:nvPr/>
        </p:nvSpPr>
        <p:spPr>
          <a:xfrm>
            <a:off x="2679881" y="2423636"/>
            <a:ext cx="635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rgbClr val="C00000"/>
                </a:solidFill>
              </a:rPr>
              <a:t>trough</a:t>
            </a:r>
            <a:endParaRPr lang="en-GB" sz="1000" b="1">
              <a:solidFill>
                <a:srgbClr val="C00000"/>
              </a:solidFill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F0F1913A-1C9A-8CBF-F068-C2140A85E4EC}"/>
              </a:ext>
            </a:extLst>
          </p:cNvPr>
          <p:cNvSpPr/>
          <p:nvPr/>
        </p:nvSpPr>
        <p:spPr>
          <a:xfrm>
            <a:off x="2908552" y="2412389"/>
            <a:ext cx="57225" cy="5787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AC4F9F7-7544-E672-9AE4-FCE2AE5DC8F1}"/>
              </a:ext>
            </a:extLst>
          </p:cNvPr>
          <p:cNvSpPr txBox="1"/>
          <p:nvPr/>
        </p:nvSpPr>
        <p:spPr>
          <a:xfrm>
            <a:off x="3518869" y="1860206"/>
            <a:ext cx="589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rgbClr val="7030A0"/>
                </a:solidFill>
              </a:rPr>
              <a:t>crest</a:t>
            </a:r>
            <a:endParaRPr lang="en-GB" sz="1000" b="1">
              <a:solidFill>
                <a:srgbClr val="7030A0"/>
              </a:solidFill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1273CFB7-3F8A-EACC-1300-0DCA91B5BAD5}"/>
              </a:ext>
            </a:extLst>
          </p:cNvPr>
          <p:cNvSpPr/>
          <p:nvPr/>
        </p:nvSpPr>
        <p:spPr>
          <a:xfrm>
            <a:off x="3523665" y="2037084"/>
            <a:ext cx="57225" cy="578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2E84ECB-3815-50FB-1D51-6B7D3549479E}"/>
              </a:ext>
            </a:extLst>
          </p:cNvPr>
          <p:cNvSpPr/>
          <p:nvPr/>
        </p:nvSpPr>
        <p:spPr>
          <a:xfrm>
            <a:off x="4355805" y="2094958"/>
            <a:ext cx="3517861" cy="774816"/>
          </a:xfrm>
          <a:custGeom>
            <a:avLst/>
            <a:gdLst>
              <a:gd name="connsiteX0" fmla="*/ 0 w 3117850"/>
              <a:gd name="connsiteY0" fmla="*/ 355600 h 793750"/>
              <a:gd name="connsiteX1" fmla="*/ 273050 w 3117850"/>
              <a:gd name="connsiteY1" fmla="*/ 361950 h 793750"/>
              <a:gd name="connsiteX2" fmla="*/ 400050 w 3117850"/>
              <a:gd name="connsiteY2" fmla="*/ 361950 h 793750"/>
              <a:gd name="connsiteX3" fmla="*/ 539750 w 3117850"/>
              <a:gd name="connsiteY3" fmla="*/ 298450 h 793750"/>
              <a:gd name="connsiteX4" fmla="*/ 704850 w 3117850"/>
              <a:gd name="connsiteY4" fmla="*/ 190500 h 793750"/>
              <a:gd name="connsiteX5" fmla="*/ 825500 w 3117850"/>
              <a:gd name="connsiteY5" fmla="*/ 82550 h 793750"/>
              <a:gd name="connsiteX6" fmla="*/ 914400 w 3117850"/>
              <a:gd name="connsiteY6" fmla="*/ 50800 h 793750"/>
              <a:gd name="connsiteX7" fmla="*/ 977900 w 3117850"/>
              <a:gd name="connsiteY7" fmla="*/ 50800 h 793750"/>
              <a:gd name="connsiteX8" fmla="*/ 1041400 w 3117850"/>
              <a:gd name="connsiteY8" fmla="*/ 69850 h 793750"/>
              <a:gd name="connsiteX9" fmla="*/ 1130300 w 3117850"/>
              <a:gd name="connsiteY9" fmla="*/ 152400 h 793750"/>
              <a:gd name="connsiteX10" fmla="*/ 1231900 w 3117850"/>
              <a:gd name="connsiteY10" fmla="*/ 228600 h 793750"/>
              <a:gd name="connsiteX11" fmla="*/ 1289050 w 3117850"/>
              <a:gd name="connsiteY11" fmla="*/ 279400 h 793750"/>
              <a:gd name="connsiteX12" fmla="*/ 1397000 w 3117850"/>
              <a:gd name="connsiteY12" fmla="*/ 330200 h 793750"/>
              <a:gd name="connsiteX13" fmla="*/ 1524000 w 3117850"/>
              <a:gd name="connsiteY13" fmla="*/ 355600 h 793750"/>
              <a:gd name="connsiteX14" fmla="*/ 1758950 w 3117850"/>
              <a:gd name="connsiteY14" fmla="*/ 361950 h 793750"/>
              <a:gd name="connsiteX15" fmla="*/ 1885950 w 3117850"/>
              <a:gd name="connsiteY15" fmla="*/ 342900 h 793750"/>
              <a:gd name="connsiteX16" fmla="*/ 1968500 w 3117850"/>
              <a:gd name="connsiteY16" fmla="*/ 292100 h 793750"/>
              <a:gd name="connsiteX17" fmla="*/ 2025650 w 3117850"/>
              <a:gd name="connsiteY17" fmla="*/ 222250 h 793750"/>
              <a:gd name="connsiteX18" fmla="*/ 2178050 w 3117850"/>
              <a:gd name="connsiteY18" fmla="*/ 50800 h 793750"/>
              <a:gd name="connsiteX19" fmla="*/ 2235200 w 3117850"/>
              <a:gd name="connsiteY19" fmla="*/ 6350 h 793750"/>
              <a:gd name="connsiteX20" fmla="*/ 2298700 w 3117850"/>
              <a:gd name="connsiteY20" fmla="*/ 0 h 793750"/>
              <a:gd name="connsiteX21" fmla="*/ 2362200 w 3117850"/>
              <a:gd name="connsiteY21" fmla="*/ 19050 h 793750"/>
              <a:gd name="connsiteX22" fmla="*/ 2444750 w 3117850"/>
              <a:gd name="connsiteY22" fmla="*/ 82550 h 793750"/>
              <a:gd name="connsiteX23" fmla="*/ 2546350 w 3117850"/>
              <a:gd name="connsiteY23" fmla="*/ 203200 h 793750"/>
              <a:gd name="connsiteX24" fmla="*/ 2673350 w 3117850"/>
              <a:gd name="connsiteY24" fmla="*/ 317500 h 793750"/>
              <a:gd name="connsiteX25" fmla="*/ 2768600 w 3117850"/>
              <a:gd name="connsiteY25" fmla="*/ 342900 h 793750"/>
              <a:gd name="connsiteX26" fmla="*/ 2838450 w 3117850"/>
              <a:gd name="connsiteY26" fmla="*/ 368300 h 793750"/>
              <a:gd name="connsiteX27" fmla="*/ 2965450 w 3117850"/>
              <a:gd name="connsiteY27" fmla="*/ 368300 h 793750"/>
              <a:gd name="connsiteX28" fmla="*/ 3048000 w 3117850"/>
              <a:gd name="connsiteY28" fmla="*/ 374650 h 793750"/>
              <a:gd name="connsiteX29" fmla="*/ 3105150 w 3117850"/>
              <a:gd name="connsiteY29" fmla="*/ 368300 h 793750"/>
              <a:gd name="connsiteX30" fmla="*/ 3117850 w 3117850"/>
              <a:gd name="connsiteY30" fmla="*/ 368300 h 793750"/>
              <a:gd name="connsiteX31" fmla="*/ 3117850 w 3117850"/>
              <a:gd name="connsiteY31" fmla="*/ 793750 h 793750"/>
              <a:gd name="connsiteX32" fmla="*/ 12700 w 3117850"/>
              <a:gd name="connsiteY32" fmla="*/ 793750 h 793750"/>
              <a:gd name="connsiteX33" fmla="*/ 0 w 3117850"/>
              <a:gd name="connsiteY33" fmla="*/ 355600 h 79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117850" h="793750">
                <a:moveTo>
                  <a:pt x="0" y="355600"/>
                </a:moveTo>
                <a:lnTo>
                  <a:pt x="273050" y="361950"/>
                </a:lnTo>
                <a:lnTo>
                  <a:pt x="400050" y="361950"/>
                </a:lnTo>
                <a:lnTo>
                  <a:pt x="539750" y="298450"/>
                </a:lnTo>
                <a:lnTo>
                  <a:pt x="704850" y="190500"/>
                </a:lnTo>
                <a:lnTo>
                  <a:pt x="825500" y="82550"/>
                </a:lnTo>
                <a:lnTo>
                  <a:pt x="914400" y="50800"/>
                </a:lnTo>
                <a:lnTo>
                  <a:pt x="977900" y="50800"/>
                </a:lnTo>
                <a:lnTo>
                  <a:pt x="1041400" y="69850"/>
                </a:lnTo>
                <a:lnTo>
                  <a:pt x="1130300" y="152400"/>
                </a:lnTo>
                <a:lnTo>
                  <a:pt x="1231900" y="228600"/>
                </a:lnTo>
                <a:lnTo>
                  <a:pt x="1289050" y="279400"/>
                </a:lnTo>
                <a:lnTo>
                  <a:pt x="1397000" y="330200"/>
                </a:lnTo>
                <a:lnTo>
                  <a:pt x="1524000" y="355600"/>
                </a:lnTo>
                <a:lnTo>
                  <a:pt x="1758950" y="361950"/>
                </a:lnTo>
                <a:lnTo>
                  <a:pt x="1885950" y="342900"/>
                </a:lnTo>
                <a:lnTo>
                  <a:pt x="1968500" y="292100"/>
                </a:lnTo>
                <a:lnTo>
                  <a:pt x="2025650" y="222250"/>
                </a:lnTo>
                <a:lnTo>
                  <a:pt x="2178050" y="50800"/>
                </a:lnTo>
                <a:lnTo>
                  <a:pt x="2235200" y="6350"/>
                </a:lnTo>
                <a:lnTo>
                  <a:pt x="2298700" y="0"/>
                </a:lnTo>
                <a:lnTo>
                  <a:pt x="2362200" y="19050"/>
                </a:lnTo>
                <a:lnTo>
                  <a:pt x="2444750" y="82550"/>
                </a:lnTo>
                <a:lnTo>
                  <a:pt x="2546350" y="203200"/>
                </a:lnTo>
                <a:lnTo>
                  <a:pt x="2673350" y="317500"/>
                </a:lnTo>
                <a:lnTo>
                  <a:pt x="2768600" y="342900"/>
                </a:lnTo>
                <a:lnTo>
                  <a:pt x="2838450" y="368300"/>
                </a:lnTo>
                <a:lnTo>
                  <a:pt x="2965450" y="368300"/>
                </a:lnTo>
                <a:lnTo>
                  <a:pt x="3048000" y="374650"/>
                </a:lnTo>
                <a:lnTo>
                  <a:pt x="3105150" y="368300"/>
                </a:lnTo>
                <a:lnTo>
                  <a:pt x="3117850" y="368300"/>
                </a:lnTo>
                <a:lnTo>
                  <a:pt x="3117850" y="793750"/>
                </a:lnTo>
                <a:lnTo>
                  <a:pt x="12700" y="793750"/>
                </a:lnTo>
                <a:cubicBezTo>
                  <a:pt x="14817" y="651933"/>
                  <a:pt x="16933" y="510117"/>
                  <a:pt x="0" y="35560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B3DF2BF-9D80-985A-6BE0-D9BD105918CF}"/>
              </a:ext>
            </a:extLst>
          </p:cNvPr>
          <p:cNvCxnSpPr>
            <a:cxnSpLocks/>
          </p:cNvCxnSpPr>
          <p:nvPr/>
        </p:nvCxnSpPr>
        <p:spPr>
          <a:xfrm flipH="1">
            <a:off x="4374682" y="2256044"/>
            <a:ext cx="3498984" cy="0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006B9CB7-9BE5-0702-77AC-B96482AFC65F}"/>
              </a:ext>
            </a:extLst>
          </p:cNvPr>
          <p:cNvSpPr/>
          <p:nvPr/>
        </p:nvSpPr>
        <p:spPr>
          <a:xfrm>
            <a:off x="4374682" y="2869774"/>
            <a:ext cx="3492185" cy="6305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1038" name="Arrow: Notched Right 1037">
            <a:extLst>
              <a:ext uri="{FF2B5EF4-FFF2-40B4-BE49-F238E27FC236}">
                <a16:creationId xmlns:a16="http://schemas.microsoft.com/office/drawing/2014/main" id="{D53DF878-F0ED-5E19-E86B-B5BC3773A10D}"/>
              </a:ext>
            </a:extLst>
          </p:cNvPr>
          <p:cNvSpPr/>
          <p:nvPr/>
        </p:nvSpPr>
        <p:spPr>
          <a:xfrm>
            <a:off x="1219357" y="1059137"/>
            <a:ext cx="3492840" cy="664945"/>
          </a:xfrm>
          <a:prstGeom prst="notched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direction of wave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D82A9C-2E5D-D349-7A91-C04A98338460}"/>
              </a:ext>
            </a:extLst>
          </p:cNvPr>
          <p:cNvSpPr txBox="1"/>
          <p:nvPr/>
        </p:nvSpPr>
        <p:spPr>
          <a:xfrm>
            <a:off x="3379689" y="2476585"/>
            <a:ext cx="163821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In the PEI: Hs=8.5m!</a:t>
            </a:r>
          </a:p>
        </p:txBody>
      </p:sp>
    </p:spTree>
    <p:extLst>
      <p:ext uri="{BB962C8B-B14F-4D97-AF65-F5344CB8AC3E}">
        <p14:creationId xmlns:p14="http://schemas.microsoft.com/office/powerpoint/2010/main" val="1489447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D69AD-4F80-B408-7CB0-E16773EC5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394B6-9216-C07A-F878-38CD7BB49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</p:spPr>
        <p:txBody>
          <a:bodyPr>
            <a:noAutofit/>
          </a:bodyPr>
          <a:lstStyle/>
          <a:p>
            <a:pPr algn="l"/>
            <a:r>
              <a:rPr lang="en-GB" sz="2400" dirty="0">
                <a:ln w="0"/>
              </a:rPr>
              <a:t>1- STABILITY</a:t>
            </a:r>
            <a:r>
              <a:rPr lang="en-GB" sz="32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GB" sz="2400" dirty="0">
                <a:ln w="0"/>
              </a:rPr>
              <a:t>IN EXTREME OFFSHORE ENVIRONMENT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E9A0A0F-28F1-E8A0-8B9B-899AED821A10}"/>
              </a:ext>
            </a:extLst>
          </p:cNvPr>
          <p:cNvSpPr/>
          <p:nvPr/>
        </p:nvSpPr>
        <p:spPr>
          <a:xfrm>
            <a:off x="1270333" y="2076024"/>
            <a:ext cx="3117850" cy="793750"/>
          </a:xfrm>
          <a:custGeom>
            <a:avLst/>
            <a:gdLst>
              <a:gd name="connsiteX0" fmla="*/ 0 w 3117850"/>
              <a:gd name="connsiteY0" fmla="*/ 355600 h 793750"/>
              <a:gd name="connsiteX1" fmla="*/ 273050 w 3117850"/>
              <a:gd name="connsiteY1" fmla="*/ 361950 h 793750"/>
              <a:gd name="connsiteX2" fmla="*/ 400050 w 3117850"/>
              <a:gd name="connsiteY2" fmla="*/ 361950 h 793750"/>
              <a:gd name="connsiteX3" fmla="*/ 539750 w 3117850"/>
              <a:gd name="connsiteY3" fmla="*/ 298450 h 793750"/>
              <a:gd name="connsiteX4" fmla="*/ 704850 w 3117850"/>
              <a:gd name="connsiteY4" fmla="*/ 190500 h 793750"/>
              <a:gd name="connsiteX5" fmla="*/ 825500 w 3117850"/>
              <a:gd name="connsiteY5" fmla="*/ 82550 h 793750"/>
              <a:gd name="connsiteX6" fmla="*/ 914400 w 3117850"/>
              <a:gd name="connsiteY6" fmla="*/ 50800 h 793750"/>
              <a:gd name="connsiteX7" fmla="*/ 977900 w 3117850"/>
              <a:gd name="connsiteY7" fmla="*/ 50800 h 793750"/>
              <a:gd name="connsiteX8" fmla="*/ 1041400 w 3117850"/>
              <a:gd name="connsiteY8" fmla="*/ 69850 h 793750"/>
              <a:gd name="connsiteX9" fmla="*/ 1130300 w 3117850"/>
              <a:gd name="connsiteY9" fmla="*/ 152400 h 793750"/>
              <a:gd name="connsiteX10" fmla="*/ 1231900 w 3117850"/>
              <a:gd name="connsiteY10" fmla="*/ 228600 h 793750"/>
              <a:gd name="connsiteX11" fmla="*/ 1289050 w 3117850"/>
              <a:gd name="connsiteY11" fmla="*/ 279400 h 793750"/>
              <a:gd name="connsiteX12" fmla="*/ 1397000 w 3117850"/>
              <a:gd name="connsiteY12" fmla="*/ 330200 h 793750"/>
              <a:gd name="connsiteX13" fmla="*/ 1524000 w 3117850"/>
              <a:gd name="connsiteY13" fmla="*/ 355600 h 793750"/>
              <a:gd name="connsiteX14" fmla="*/ 1758950 w 3117850"/>
              <a:gd name="connsiteY14" fmla="*/ 361950 h 793750"/>
              <a:gd name="connsiteX15" fmla="*/ 1885950 w 3117850"/>
              <a:gd name="connsiteY15" fmla="*/ 342900 h 793750"/>
              <a:gd name="connsiteX16" fmla="*/ 1968500 w 3117850"/>
              <a:gd name="connsiteY16" fmla="*/ 292100 h 793750"/>
              <a:gd name="connsiteX17" fmla="*/ 2025650 w 3117850"/>
              <a:gd name="connsiteY17" fmla="*/ 222250 h 793750"/>
              <a:gd name="connsiteX18" fmla="*/ 2178050 w 3117850"/>
              <a:gd name="connsiteY18" fmla="*/ 50800 h 793750"/>
              <a:gd name="connsiteX19" fmla="*/ 2235200 w 3117850"/>
              <a:gd name="connsiteY19" fmla="*/ 6350 h 793750"/>
              <a:gd name="connsiteX20" fmla="*/ 2298700 w 3117850"/>
              <a:gd name="connsiteY20" fmla="*/ 0 h 793750"/>
              <a:gd name="connsiteX21" fmla="*/ 2362200 w 3117850"/>
              <a:gd name="connsiteY21" fmla="*/ 19050 h 793750"/>
              <a:gd name="connsiteX22" fmla="*/ 2444750 w 3117850"/>
              <a:gd name="connsiteY22" fmla="*/ 82550 h 793750"/>
              <a:gd name="connsiteX23" fmla="*/ 2546350 w 3117850"/>
              <a:gd name="connsiteY23" fmla="*/ 203200 h 793750"/>
              <a:gd name="connsiteX24" fmla="*/ 2673350 w 3117850"/>
              <a:gd name="connsiteY24" fmla="*/ 317500 h 793750"/>
              <a:gd name="connsiteX25" fmla="*/ 2768600 w 3117850"/>
              <a:gd name="connsiteY25" fmla="*/ 342900 h 793750"/>
              <a:gd name="connsiteX26" fmla="*/ 2838450 w 3117850"/>
              <a:gd name="connsiteY26" fmla="*/ 368300 h 793750"/>
              <a:gd name="connsiteX27" fmla="*/ 2965450 w 3117850"/>
              <a:gd name="connsiteY27" fmla="*/ 368300 h 793750"/>
              <a:gd name="connsiteX28" fmla="*/ 3048000 w 3117850"/>
              <a:gd name="connsiteY28" fmla="*/ 374650 h 793750"/>
              <a:gd name="connsiteX29" fmla="*/ 3105150 w 3117850"/>
              <a:gd name="connsiteY29" fmla="*/ 368300 h 793750"/>
              <a:gd name="connsiteX30" fmla="*/ 3117850 w 3117850"/>
              <a:gd name="connsiteY30" fmla="*/ 368300 h 793750"/>
              <a:gd name="connsiteX31" fmla="*/ 3117850 w 3117850"/>
              <a:gd name="connsiteY31" fmla="*/ 793750 h 793750"/>
              <a:gd name="connsiteX32" fmla="*/ 12700 w 3117850"/>
              <a:gd name="connsiteY32" fmla="*/ 793750 h 793750"/>
              <a:gd name="connsiteX33" fmla="*/ 0 w 3117850"/>
              <a:gd name="connsiteY33" fmla="*/ 355600 h 79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117850" h="793750">
                <a:moveTo>
                  <a:pt x="0" y="355600"/>
                </a:moveTo>
                <a:lnTo>
                  <a:pt x="273050" y="361950"/>
                </a:lnTo>
                <a:lnTo>
                  <a:pt x="400050" y="361950"/>
                </a:lnTo>
                <a:lnTo>
                  <a:pt x="539750" y="298450"/>
                </a:lnTo>
                <a:lnTo>
                  <a:pt x="704850" y="190500"/>
                </a:lnTo>
                <a:lnTo>
                  <a:pt x="825500" y="82550"/>
                </a:lnTo>
                <a:lnTo>
                  <a:pt x="914400" y="50800"/>
                </a:lnTo>
                <a:lnTo>
                  <a:pt x="977900" y="50800"/>
                </a:lnTo>
                <a:lnTo>
                  <a:pt x="1041400" y="69850"/>
                </a:lnTo>
                <a:lnTo>
                  <a:pt x="1130300" y="152400"/>
                </a:lnTo>
                <a:lnTo>
                  <a:pt x="1231900" y="228600"/>
                </a:lnTo>
                <a:lnTo>
                  <a:pt x="1289050" y="279400"/>
                </a:lnTo>
                <a:lnTo>
                  <a:pt x="1397000" y="330200"/>
                </a:lnTo>
                <a:lnTo>
                  <a:pt x="1524000" y="355600"/>
                </a:lnTo>
                <a:lnTo>
                  <a:pt x="1758950" y="361950"/>
                </a:lnTo>
                <a:lnTo>
                  <a:pt x="1885950" y="342900"/>
                </a:lnTo>
                <a:lnTo>
                  <a:pt x="1968500" y="292100"/>
                </a:lnTo>
                <a:lnTo>
                  <a:pt x="2025650" y="222250"/>
                </a:lnTo>
                <a:lnTo>
                  <a:pt x="2178050" y="50800"/>
                </a:lnTo>
                <a:lnTo>
                  <a:pt x="2235200" y="6350"/>
                </a:lnTo>
                <a:lnTo>
                  <a:pt x="2298700" y="0"/>
                </a:lnTo>
                <a:lnTo>
                  <a:pt x="2362200" y="19050"/>
                </a:lnTo>
                <a:lnTo>
                  <a:pt x="2444750" y="82550"/>
                </a:lnTo>
                <a:lnTo>
                  <a:pt x="2546350" y="203200"/>
                </a:lnTo>
                <a:lnTo>
                  <a:pt x="2673350" y="317500"/>
                </a:lnTo>
                <a:lnTo>
                  <a:pt x="2768600" y="342900"/>
                </a:lnTo>
                <a:lnTo>
                  <a:pt x="2838450" y="368300"/>
                </a:lnTo>
                <a:lnTo>
                  <a:pt x="2965450" y="368300"/>
                </a:lnTo>
                <a:lnTo>
                  <a:pt x="3048000" y="374650"/>
                </a:lnTo>
                <a:lnTo>
                  <a:pt x="3105150" y="368300"/>
                </a:lnTo>
                <a:lnTo>
                  <a:pt x="3117850" y="368300"/>
                </a:lnTo>
                <a:lnTo>
                  <a:pt x="3117850" y="793750"/>
                </a:lnTo>
                <a:lnTo>
                  <a:pt x="12700" y="793750"/>
                </a:lnTo>
                <a:cubicBezTo>
                  <a:pt x="14817" y="651933"/>
                  <a:pt x="16933" y="510117"/>
                  <a:pt x="0" y="35560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  <a:p>
            <a:pPr algn="ctr"/>
            <a:endParaRPr lang="en-GB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9C5061F-18FF-9EB8-58DF-2D5A8C7CF562}"/>
              </a:ext>
            </a:extLst>
          </p:cNvPr>
          <p:cNvCxnSpPr>
            <a:cxnSpLocks/>
          </p:cNvCxnSpPr>
          <p:nvPr/>
        </p:nvCxnSpPr>
        <p:spPr>
          <a:xfrm flipH="1">
            <a:off x="1270333" y="2256044"/>
            <a:ext cx="2928466" cy="0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ED2F59F-0AA2-5B79-F409-AF67F4E355EA}"/>
              </a:ext>
            </a:extLst>
          </p:cNvPr>
          <p:cNvSpPr txBox="1"/>
          <p:nvPr/>
        </p:nvSpPr>
        <p:spPr>
          <a:xfrm>
            <a:off x="1186291" y="2004016"/>
            <a:ext cx="8363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rgbClr val="00B0F0"/>
                </a:solidFill>
              </a:rPr>
              <a:t>(still) SWL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4040034-8FCA-03CE-BD8D-86EF62DBBEBE}"/>
              </a:ext>
            </a:extLst>
          </p:cNvPr>
          <p:cNvSpPr/>
          <p:nvPr/>
        </p:nvSpPr>
        <p:spPr>
          <a:xfrm>
            <a:off x="1270333" y="2869774"/>
            <a:ext cx="3117847" cy="6233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>
                <a:solidFill>
                  <a:schemeClr val="tx1"/>
                </a:solidFill>
              </a:rPr>
              <a:t>seabed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C4D16CE-5DFB-DA3E-7E28-A7E07603B9E9}"/>
              </a:ext>
            </a:extLst>
          </p:cNvPr>
          <p:cNvSpPr txBox="1"/>
          <p:nvPr/>
        </p:nvSpPr>
        <p:spPr>
          <a:xfrm>
            <a:off x="2679881" y="2423636"/>
            <a:ext cx="635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rgbClr val="C00000"/>
                </a:solidFill>
              </a:rPr>
              <a:t>trough</a:t>
            </a:r>
            <a:endParaRPr lang="en-GB" sz="1000" b="1">
              <a:solidFill>
                <a:srgbClr val="C00000"/>
              </a:solidFill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CAAE524-1F68-78D8-53CB-885B082B5009}"/>
              </a:ext>
            </a:extLst>
          </p:cNvPr>
          <p:cNvSpPr/>
          <p:nvPr/>
        </p:nvSpPr>
        <p:spPr>
          <a:xfrm>
            <a:off x="2908552" y="2412389"/>
            <a:ext cx="57225" cy="5787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52C65A7-3B8B-E4C3-3987-B9CF121CA6CE}"/>
              </a:ext>
            </a:extLst>
          </p:cNvPr>
          <p:cNvSpPr txBox="1"/>
          <p:nvPr/>
        </p:nvSpPr>
        <p:spPr>
          <a:xfrm>
            <a:off x="3518869" y="1860206"/>
            <a:ext cx="589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rgbClr val="7030A0"/>
                </a:solidFill>
              </a:rPr>
              <a:t>crest</a:t>
            </a:r>
            <a:endParaRPr lang="en-GB" sz="1000" b="1">
              <a:solidFill>
                <a:srgbClr val="7030A0"/>
              </a:solidFill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B1256869-2F76-44B0-9530-67FD118A8DFD}"/>
              </a:ext>
            </a:extLst>
          </p:cNvPr>
          <p:cNvSpPr/>
          <p:nvPr/>
        </p:nvSpPr>
        <p:spPr>
          <a:xfrm>
            <a:off x="3523665" y="2037084"/>
            <a:ext cx="57225" cy="578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4B42F3A-6092-7C26-A921-6A862289E4AB}"/>
              </a:ext>
            </a:extLst>
          </p:cNvPr>
          <p:cNvSpPr/>
          <p:nvPr/>
        </p:nvSpPr>
        <p:spPr>
          <a:xfrm>
            <a:off x="4355805" y="2094958"/>
            <a:ext cx="3517861" cy="774816"/>
          </a:xfrm>
          <a:custGeom>
            <a:avLst/>
            <a:gdLst>
              <a:gd name="connsiteX0" fmla="*/ 0 w 3117850"/>
              <a:gd name="connsiteY0" fmla="*/ 355600 h 793750"/>
              <a:gd name="connsiteX1" fmla="*/ 273050 w 3117850"/>
              <a:gd name="connsiteY1" fmla="*/ 361950 h 793750"/>
              <a:gd name="connsiteX2" fmla="*/ 400050 w 3117850"/>
              <a:gd name="connsiteY2" fmla="*/ 361950 h 793750"/>
              <a:gd name="connsiteX3" fmla="*/ 539750 w 3117850"/>
              <a:gd name="connsiteY3" fmla="*/ 298450 h 793750"/>
              <a:gd name="connsiteX4" fmla="*/ 704850 w 3117850"/>
              <a:gd name="connsiteY4" fmla="*/ 190500 h 793750"/>
              <a:gd name="connsiteX5" fmla="*/ 825500 w 3117850"/>
              <a:gd name="connsiteY5" fmla="*/ 82550 h 793750"/>
              <a:gd name="connsiteX6" fmla="*/ 914400 w 3117850"/>
              <a:gd name="connsiteY6" fmla="*/ 50800 h 793750"/>
              <a:gd name="connsiteX7" fmla="*/ 977900 w 3117850"/>
              <a:gd name="connsiteY7" fmla="*/ 50800 h 793750"/>
              <a:gd name="connsiteX8" fmla="*/ 1041400 w 3117850"/>
              <a:gd name="connsiteY8" fmla="*/ 69850 h 793750"/>
              <a:gd name="connsiteX9" fmla="*/ 1130300 w 3117850"/>
              <a:gd name="connsiteY9" fmla="*/ 152400 h 793750"/>
              <a:gd name="connsiteX10" fmla="*/ 1231900 w 3117850"/>
              <a:gd name="connsiteY10" fmla="*/ 228600 h 793750"/>
              <a:gd name="connsiteX11" fmla="*/ 1289050 w 3117850"/>
              <a:gd name="connsiteY11" fmla="*/ 279400 h 793750"/>
              <a:gd name="connsiteX12" fmla="*/ 1397000 w 3117850"/>
              <a:gd name="connsiteY12" fmla="*/ 330200 h 793750"/>
              <a:gd name="connsiteX13" fmla="*/ 1524000 w 3117850"/>
              <a:gd name="connsiteY13" fmla="*/ 355600 h 793750"/>
              <a:gd name="connsiteX14" fmla="*/ 1758950 w 3117850"/>
              <a:gd name="connsiteY14" fmla="*/ 361950 h 793750"/>
              <a:gd name="connsiteX15" fmla="*/ 1885950 w 3117850"/>
              <a:gd name="connsiteY15" fmla="*/ 342900 h 793750"/>
              <a:gd name="connsiteX16" fmla="*/ 1968500 w 3117850"/>
              <a:gd name="connsiteY16" fmla="*/ 292100 h 793750"/>
              <a:gd name="connsiteX17" fmla="*/ 2025650 w 3117850"/>
              <a:gd name="connsiteY17" fmla="*/ 222250 h 793750"/>
              <a:gd name="connsiteX18" fmla="*/ 2178050 w 3117850"/>
              <a:gd name="connsiteY18" fmla="*/ 50800 h 793750"/>
              <a:gd name="connsiteX19" fmla="*/ 2235200 w 3117850"/>
              <a:gd name="connsiteY19" fmla="*/ 6350 h 793750"/>
              <a:gd name="connsiteX20" fmla="*/ 2298700 w 3117850"/>
              <a:gd name="connsiteY20" fmla="*/ 0 h 793750"/>
              <a:gd name="connsiteX21" fmla="*/ 2362200 w 3117850"/>
              <a:gd name="connsiteY21" fmla="*/ 19050 h 793750"/>
              <a:gd name="connsiteX22" fmla="*/ 2444750 w 3117850"/>
              <a:gd name="connsiteY22" fmla="*/ 82550 h 793750"/>
              <a:gd name="connsiteX23" fmla="*/ 2546350 w 3117850"/>
              <a:gd name="connsiteY23" fmla="*/ 203200 h 793750"/>
              <a:gd name="connsiteX24" fmla="*/ 2673350 w 3117850"/>
              <a:gd name="connsiteY24" fmla="*/ 317500 h 793750"/>
              <a:gd name="connsiteX25" fmla="*/ 2768600 w 3117850"/>
              <a:gd name="connsiteY25" fmla="*/ 342900 h 793750"/>
              <a:gd name="connsiteX26" fmla="*/ 2838450 w 3117850"/>
              <a:gd name="connsiteY26" fmla="*/ 368300 h 793750"/>
              <a:gd name="connsiteX27" fmla="*/ 2965450 w 3117850"/>
              <a:gd name="connsiteY27" fmla="*/ 368300 h 793750"/>
              <a:gd name="connsiteX28" fmla="*/ 3048000 w 3117850"/>
              <a:gd name="connsiteY28" fmla="*/ 374650 h 793750"/>
              <a:gd name="connsiteX29" fmla="*/ 3105150 w 3117850"/>
              <a:gd name="connsiteY29" fmla="*/ 368300 h 793750"/>
              <a:gd name="connsiteX30" fmla="*/ 3117850 w 3117850"/>
              <a:gd name="connsiteY30" fmla="*/ 368300 h 793750"/>
              <a:gd name="connsiteX31" fmla="*/ 3117850 w 3117850"/>
              <a:gd name="connsiteY31" fmla="*/ 793750 h 793750"/>
              <a:gd name="connsiteX32" fmla="*/ 12700 w 3117850"/>
              <a:gd name="connsiteY32" fmla="*/ 793750 h 793750"/>
              <a:gd name="connsiteX33" fmla="*/ 0 w 3117850"/>
              <a:gd name="connsiteY33" fmla="*/ 355600 h 79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117850" h="793750">
                <a:moveTo>
                  <a:pt x="0" y="355600"/>
                </a:moveTo>
                <a:lnTo>
                  <a:pt x="273050" y="361950"/>
                </a:lnTo>
                <a:lnTo>
                  <a:pt x="400050" y="361950"/>
                </a:lnTo>
                <a:lnTo>
                  <a:pt x="539750" y="298450"/>
                </a:lnTo>
                <a:lnTo>
                  <a:pt x="704850" y="190500"/>
                </a:lnTo>
                <a:lnTo>
                  <a:pt x="825500" y="82550"/>
                </a:lnTo>
                <a:lnTo>
                  <a:pt x="914400" y="50800"/>
                </a:lnTo>
                <a:lnTo>
                  <a:pt x="977900" y="50800"/>
                </a:lnTo>
                <a:lnTo>
                  <a:pt x="1041400" y="69850"/>
                </a:lnTo>
                <a:lnTo>
                  <a:pt x="1130300" y="152400"/>
                </a:lnTo>
                <a:lnTo>
                  <a:pt x="1231900" y="228600"/>
                </a:lnTo>
                <a:lnTo>
                  <a:pt x="1289050" y="279400"/>
                </a:lnTo>
                <a:lnTo>
                  <a:pt x="1397000" y="330200"/>
                </a:lnTo>
                <a:lnTo>
                  <a:pt x="1524000" y="355600"/>
                </a:lnTo>
                <a:lnTo>
                  <a:pt x="1758950" y="361950"/>
                </a:lnTo>
                <a:lnTo>
                  <a:pt x="1885950" y="342900"/>
                </a:lnTo>
                <a:lnTo>
                  <a:pt x="1968500" y="292100"/>
                </a:lnTo>
                <a:lnTo>
                  <a:pt x="2025650" y="222250"/>
                </a:lnTo>
                <a:lnTo>
                  <a:pt x="2178050" y="50800"/>
                </a:lnTo>
                <a:lnTo>
                  <a:pt x="2235200" y="6350"/>
                </a:lnTo>
                <a:lnTo>
                  <a:pt x="2298700" y="0"/>
                </a:lnTo>
                <a:lnTo>
                  <a:pt x="2362200" y="19050"/>
                </a:lnTo>
                <a:lnTo>
                  <a:pt x="2444750" y="82550"/>
                </a:lnTo>
                <a:lnTo>
                  <a:pt x="2546350" y="203200"/>
                </a:lnTo>
                <a:lnTo>
                  <a:pt x="2673350" y="317500"/>
                </a:lnTo>
                <a:lnTo>
                  <a:pt x="2768600" y="342900"/>
                </a:lnTo>
                <a:lnTo>
                  <a:pt x="2838450" y="368300"/>
                </a:lnTo>
                <a:lnTo>
                  <a:pt x="2965450" y="368300"/>
                </a:lnTo>
                <a:lnTo>
                  <a:pt x="3048000" y="374650"/>
                </a:lnTo>
                <a:lnTo>
                  <a:pt x="3105150" y="368300"/>
                </a:lnTo>
                <a:lnTo>
                  <a:pt x="3117850" y="368300"/>
                </a:lnTo>
                <a:lnTo>
                  <a:pt x="3117850" y="793750"/>
                </a:lnTo>
                <a:lnTo>
                  <a:pt x="12700" y="793750"/>
                </a:lnTo>
                <a:cubicBezTo>
                  <a:pt x="14817" y="651933"/>
                  <a:pt x="16933" y="510117"/>
                  <a:pt x="0" y="35560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AF4965-D635-614C-8EC2-0632074F3BF3}"/>
              </a:ext>
            </a:extLst>
          </p:cNvPr>
          <p:cNvCxnSpPr>
            <a:cxnSpLocks/>
          </p:cNvCxnSpPr>
          <p:nvPr/>
        </p:nvCxnSpPr>
        <p:spPr>
          <a:xfrm flipH="1">
            <a:off x="4374682" y="2256044"/>
            <a:ext cx="3498984" cy="0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819DADB-E109-4AFF-E44A-8B8CBAC8ED14}"/>
              </a:ext>
            </a:extLst>
          </p:cNvPr>
          <p:cNvSpPr/>
          <p:nvPr/>
        </p:nvSpPr>
        <p:spPr>
          <a:xfrm>
            <a:off x="4374682" y="2869774"/>
            <a:ext cx="3492185" cy="6305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1038" name="Arrow: Notched Right 1037">
            <a:extLst>
              <a:ext uri="{FF2B5EF4-FFF2-40B4-BE49-F238E27FC236}">
                <a16:creationId xmlns:a16="http://schemas.microsoft.com/office/drawing/2014/main" id="{79727229-F9C1-5907-85F5-AC7EA6673839}"/>
              </a:ext>
            </a:extLst>
          </p:cNvPr>
          <p:cNvSpPr/>
          <p:nvPr/>
        </p:nvSpPr>
        <p:spPr>
          <a:xfrm>
            <a:off x="1219357" y="1059137"/>
            <a:ext cx="3492840" cy="664945"/>
          </a:xfrm>
          <a:prstGeom prst="notched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direction of wave</a:t>
            </a:r>
          </a:p>
        </p:txBody>
      </p:sp>
      <p:pic>
        <p:nvPicPr>
          <p:cNvPr id="6" name="Video 1">
            <a:hlinkClick r:id="" action="ppaction://media"/>
            <a:extLst>
              <a:ext uri="{FF2B5EF4-FFF2-40B4-BE49-F238E27FC236}">
                <a16:creationId xmlns:a16="http://schemas.microsoft.com/office/drawing/2014/main" id="{F525CCD2-418B-FE82-801E-2222FE21D8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4977" r="51643" b="38416"/>
          <a:stretch>
            <a:fillRect/>
          </a:stretch>
        </p:blipFill>
        <p:spPr>
          <a:xfrm>
            <a:off x="4755819" y="1203638"/>
            <a:ext cx="3743515" cy="2993994"/>
          </a:xfrm>
        </p:spPr>
      </p:pic>
    </p:spTree>
    <p:extLst>
      <p:ext uri="{BB962C8B-B14F-4D97-AF65-F5344CB8AC3E}">
        <p14:creationId xmlns:p14="http://schemas.microsoft.com/office/powerpoint/2010/main" val="279779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RCJ\AppData\Local\Templafy\AddIns\PowerPointVsto\fdf20afb-f790-4f02-b55d-b164f547c57b.jpeg"/>
</p:tagLst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youtCheck xmlns="dcfa9fa0-1c28-4afb-b446-e96447f4936b">false</LayoutCheck>
    <DocumentID xmlns="dcfa9fa0-1c28-4afb-b446-e96447f4936b" xsi:nil="true"/>
    <_ip_UnifiedCompliancePolicyUIAction xmlns="http://schemas.microsoft.com/sharepoint/v3" xsi:nil="true"/>
    <ReviewedApproved xmlns="dcfa9fa0-1c28-4afb-b446-e96447f4936b">false</ReviewedApproved>
    <Remarks_x002f_Comments xmlns="dcfa9fa0-1c28-4afb-b446-e96447f4936b" xsi:nil="true"/>
    <ReadyforSubmission xmlns="dcfa9fa0-1c28-4afb-b446-e96447f4936b">false</ReadyforSubmission>
    <TaxCatchAll xmlns="8cec7391-8c15-4676-b852-30ae37fc13ed" xsi:nil="true"/>
    <_ip_UnifiedCompliancePolicyProperties xmlns="http://schemas.microsoft.com/sharepoint/v3" xsi:nil="true"/>
    <lcf76f155ced4ddcb4097134ff3c332f xmlns="dcfa9fa0-1c28-4afb-b446-e96447f4936b">
      <Terms xmlns="http://schemas.microsoft.com/office/infopath/2007/PartnerControls"/>
    </lcf76f155ced4ddcb4097134ff3c332f>
    <Progress xmlns="dcfa9fa0-1c28-4afb-b446-e96447f4936b" xsi:nil="true"/>
    <DueDate xmlns="dcfa9fa0-1c28-4afb-b446-e96447f4936b" xsi:nil="true"/>
    <ContentCheck xmlns="dcfa9fa0-1c28-4afb-b446-e96447f4936b">false</ContentCheck>
    <_Flow_SignoffStatus xmlns="dcfa9fa0-1c28-4afb-b446-e96447f4936b" xsi:nil="true"/>
    <Owner xmlns="dcfa9fa0-1c28-4afb-b446-e96447f4936b">
      <UserInfo>
        <DisplayName/>
        <AccountId xsi:nil="true"/>
        <AccountType/>
      </UserInfo>
    </Owner>
    <DocType xmlns="dcfa9fa0-1c28-4afb-b446-e96447f4936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D76F4EC4A12D478A4D561C0EE5DB53" ma:contentTypeVersion="32" ma:contentTypeDescription="Create a new document." ma:contentTypeScope="" ma:versionID="95a5cae4b01f9dd742538686ca1b9e1c">
  <xsd:schema xmlns:xsd="http://www.w3.org/2001/XMLSchema" xmlns:xs="http://www.w3.org/2001/XMLSchema" xmlns:p="http://schemas.microsoft.com/office/2006/metadata/properties" xmlns:ns1="http://schemas.microsoft.com/sharepoint/v3" xmlns:ns2="dcfa9fa0-1c28-4afb-b446-e96447f4936b" xmlns:ns3="8cec7391-8c15-4676-b852-30ae37fc13ed" targetNamespace="http://schemas.microsoft.com/office/2006/metadata/properties" ma:root="true" ma:fieldsID="62c464cb17af6223ec9c425d4f672222" ns1:_="" ns2:_="" ns3:_="">
    <xsd:import namespace="http://schemas.microsoft.com/sharepoint/v3"/>
    <xsd:import namespace="dcfa9fa0-1c28-4afb-b446-e96447f4936b"/>
    <xsd:import namespace="8cec7391-8c15-4676-b852-30ae37fc13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Progress" minOccurs="0"/>
                <xsd:element ref="ns2:ReviewedApproved" minOccurs="0"/>
                <xsd:element ref="ns2:Owner" minOccurs="0"/>
                <xsd:element ref="ns2:DueDate" minOccurs="0"/>
                <xsd:element ref="ns2:Remarks_x002f_Comments" minOccurs="0"/>
                <xsd:element ref="ns2:ReadyforSubmission" minOccurs="0"/>
                <xsd:element ref="ns2:DocType" minOccurs="0"/>
                <xsd:element ref="ns2:lcf76f155ced4ddcb4097134ff3c332f" minOccurs="0"/>
                <xsd:element ref="ns3:TaxCatchAll" minOccurs="0"/>
                <xsd:element ref="ns2:LayoutCheck" minOccurs="0"/>
                <xsd:element ref="ns2:ContentCheck" minOccurs="0"/>
                <xsd:element ref="ns2:DocumentID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fa9fa0-1c28-4afb-b446-e96447f493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Progress" ma:index="23" nillable="true" ma:displayName="Progress" ma:format="Dropdown" ma:internalName="Progress">
      <xsd:simpleType>
        <xsd:restriction base="dms:Choice">
          <xsd:enumeration value="Not Started"/>
          <xsd:enumeration value="In Progress (&lt;50%)"/>
          <xsd:enumeration value="In Progress (&gt;50%)"/>
          <xsd:enumeration value="Finished"/>
        </xsd:restriction>
      </xsd:simpleType>
    </xsd:element>
    <xsd:element name="ReviewedApproved" ma:index="24" nillable="true" ma:displayName="Reviewed &amp; Approved" ma:default="0" ma:format="Dropdown" ma:internalName="ReviewedApproved">
      <xsd:simpleType>
        <xsd:restriction base="dms:Boolean"/>
      </xsd:simpleType>
    </xsd:element>
    <xsd:element name="Owner" ma:index="25" nillable="true" ma:displayName="Owner" ma:format="Dropdown" ma:list="UserInfo" ma:SharePointGroup="0" ma:internalName="Owner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ueDate" ma:index="26" nillable="true" ma:displayName="Due Date" ma:format="DateOnly" ma:internalName="DueDate">
      <xsd:simpleType>
        <xsd:restriction base="dms:DateTime"/>
      </xsd:simpleType>
    </xsd:element>
    <xsd:element name="Remarks_x002f_Comments" ma:index="27" nillable="true" ma:displayName="Remarks/Comments" ma:format="Dropdown" ma:internalName="Remarks_x002f_Comments">
      <xsd:simpleType>
        <xsd:restriction base="dms:Text">
          <xsd:maxLength value="255"/>
        </xsd:restriction>
      </xsd:simpleType>
    </xsd:element>
    <xsd:element name="ReadyforSubmission" ma:index="28" nillable="true" ma:displayName="Ready for Submission" ma:default="0" ma:format="Dropdown" ma:internalName="ReadyforSubmission">
      <xsd:simpleType>
        <xsd:restriction base="dms:Boolean"/>
      </xsd:simpleType>
    </xsd:element>
    <xsd:element name="DocType" ma:index="29" nillable="true" ma:displayName="Doc Type" ma:format="Dropdown" ma:internalName="DocType">
      <xsd:simpleType>
        <xsd:restriction base="dms:Choice">
          <xsd:enumeration value="Main Form"/>
          <xsd:enumeration value="Attachment"/>
        </xsd:restriction>
      </xsd:simpleType>
    </xsd:element>
    <xsd:element name="lcf76f155ced4ddcb4097134ff3c332f" ma:index="31" nillable="true" ma:taxonomy="true" ma:internalName="lcf76f155ced4ddcb4097134ff3c332f" ma:taxonomyFieldName="MediaServiceImageTags" ma:displayName="Image Tags" ma:readOnly="false" ma:fieldId="{5cf76f15-5ced-4ddc-b409-7134ff3c332f}" ma:taxonomyMulti="true" ma:sspId="44b03f31-0724-4dce-9994-d61ca70765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LayoutCheck" ma:index="33" nillable="true" ma:displayName="Layout Check" ma:default="0" ma:format="Dropdown" ma:internalName="LayoutCheck">
      <xsd:simpleType>
        <xsd:restriction base="dms:Boolean"/>
      </xsd:simpleType>
    </xsd:element>
    <xsd:element name="ContentCheck" ma:index="34" nillable="true" ma:displayName="Content Check" ma:default="0" ma:format="Dropdown" ma:internalName="ContentCheck">
      <xsd:simpleType>
        <xsd:restriction base="dms:Boolean"/>
      </xsd:simpleType>
    </xsd:element>
    <xsd:element name="DocumentID" ma:index="35" nillable="true" ma:displayName="Document ID" ma:format="Dropdown" ma:internalName="DocumentID">
      <xsd:simpleType>
        <xsd:restriction base="dms:Text">
          <xsd:maxLength value="255"/>
        </xsd:restriction>
      </xsd:simpleType>
    </xsd:element>
    <xsd:element name="MediaServiceObjectDetectorVersions" ma:index="3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8" nillable="true" ma:displayName="MediaServiceBillingMetadata" ma:hidden="true" ma:internalName="MediaServiceBillingMetadata" ma:readOnly="true">
      <xsd:simpleType>
        <xsd:restriction base="dms:Note"/>
      </xsd:simpleType>
    </xsd:element>
    <xsd:element name="_Flow_SignoffStatus" ma:index="39" nillable="true" ma:displayName="Sign-off status" ma:internalName="_x0024_Resources_x003a_core_x002c_Signoff_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ec7391-8c15-4676-b852-30ae37fc13e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32" nillable="true" ma:displayName="Taxonomy Catch All Column" ma:hidden="true" ma:list="{6db4ce0c-315d-40af-ae8d-29af4792fffc}" ma:internalName="TaxCatchAll" ma:showField="CatchAllData" ma:web="8cec7391-8c15-4676-b852-30ae37fc13e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43B6EE-8656-4E0A-A1FF-35240B47A0A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C116E31-2165-4768-A2C9-828F88A72AF5}">
  <ds:schemaRefs>
    <ds:schemaRef ds:uri="8cec7391-8c15-4676-b852-30ae37fc13ed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purl.org/dc/elements/1.1/"/>
    <ds:schemaRef ds:uri="dcfa9fa0-1c28-4afb-b446-e96447f4936b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4CB26616-6CB3-4A30-BD55-3464861F3FC9}">
  <ds:schemaRefs>
    <ds:schemaRef ds:uri="8cec7391-8c15-4676-b852-30ae37fc13ed"/>
    <ds:schemaRef ds:uri="dcfa9fa0-1c28-4afb-b446-e96447f4936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5439</TotalTime>
  <Words>1105</Words>
  <Application>Microsoft Office PowerPoint</Application>
  <PresentationFormat>Diavoorstelling (16:9)</PresentationFormat>
  <Paragraphs>278</Paragraphs>
  <Slides>44</Slides>
  <Notes>37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44</vt:i4>
      </vt:variant>
    </vt:vector>
  </HeadingPairs>
  <TitlesOfParts>
    <vt:vector size="49" baseType="lpstr">
      <vt:lpstr>Arial</vt:lpstr>
      <vt:lpstr>Calibri</vt:lpstr>
      <vt:lpstr>Cambria</vt:lpstr>
      <vt:lpstr>Cambria Math</vt:lpstr>
      <vt:lpstr>Kantoorthema</vt:lpstr>
      <vt:lpstr>Key design lessons learned of Princess Elisabeth Island </vt:lpstr>
      <vt:lpstr>AGENDA</vt:lpstr>
      <vt:lpstr>INTRODUCTION OVERALL PROJECT</vt:lpstr>
      <vt:lpstr>INTRODUCTION OVERALL PROJECT</vt:lpstr>
      <vt:lpstr>ROCKMOUND LARGE-SCALE TESTING</vt:lpstr>
      <vt:lpstr>5 GEOTECHNICAL DESIGN INSIGHTS</vt:lpstr>
      <vt:lpstr>1- STABILITY IN EXTREME OFFSHORE ENVIRONMENT</vt:lpstr>
      <vt:lpstr>1- STABILITY IN EXTREME OFFSHORE ENVIRONMENT</vt:lpstr>
      <vt:lpstr>1- STABILITY IN EXTREME OFFSHORE ENVIRONMENT</vt:lpstr>
      <vt:lpstr>1- STABILITY IN EXTREME OFFSHORE ENVIRONMENT</vt:lpstr>
      <vt:lpstr>1- STABILITY IN EXTREME OFFSHORE ENVIRONMENT</vt:lpstr>
      <vt:lpstr>1- STABILITY IN EXTREME OFFSHORE ENVIRONMENT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2- 3D SETTLEMENT AND ROTATION</vt:lpstr>
      <vt:lpstr>2- 3D SETTLEMENT AND ROTATION</vt:lpstr>
      <vt:lpstr>2- 3D SETTLEMENT AND ROTATION</vt:lpstr>
      <vt:lpstr>2- 3D SETTLEMENT AND ROTATION</vt:lpstr>
      <vt:lpstr>2- 3D SETTLEMENT AND ROTATION</vt:lpstr>
      <vt:lpstr>3- FISSURED AND FRACTURED YPRESIAN CLAY</vt:lpstr>
      <vt:lpstr>3- FISSURED AND FRACTURED YPRESIAN CLAY</vt:lpstr>
      <vt:lpstr>3- FISSURED AND FRACTURED YPRESIAN CLAY</vt:lpstr>
      <vt:lpstr>3- FISSURED AND FRACTURED YPRESIAN CLAY</vt:lpstr>
      <vt:lpstr>3- FISSURED AND FRACTURED YPRESIAN CLAY + EROSIONS</vt:lpstr>
      <vt:lpstr>3- FISSURED AND FRACTURED YPRESIAN CLAY + EROSIONS</vt:lpstr>
      <vt:lpstr>3- FISSURED AND FRACTURED YPRESIAN CLAY + EROSIONS</vt:lpstr>
      <vt:lpstr>4- CONSTRUCTION SEQUENCING: OVERVIEW</vt:lpstr>
      <vt:lpstr>4- CONSTRUCTION SEQUENCING: OVERVIEW</vt:lpstr>
      <vt:lpstr>4- CONSTRUCTION SEQUENCING: SUMMER &amp; WINTER</vt:lpstr>
      <vt:lpstr>4- CONSTRUCTION SEQUENCING: SUMMER &amp; WINTER</vt:lpstr>
      <vt:lpstr>4- CONSTRUCTION SEQUENCING: SUMMER &amp; WINTER</vt:lpstr>
      <vt:lpstr>5- CYCLIC DEGRADATION</vt:lpstr>
      <vt:lpstr>5- CYCLIC DEGRADATION</vt:lpstr>
      <vt:lpstr>5- CYCLIC DEGRADATION</vt:lpstr>
      <vt:lpstr>5- CYCLIC DEGRADATION</vt:lpstr>
      <vt:lpstr>TAKEAWAYS</vt:lpstr>
      <vt:lpstr>ACKNOWLEDGEMENTS &amp; CONTACT</vt:lpstr>
      <vt:lpstr>PowerPoint-presentatie</vt:lpstr>
    </vt:vector>
  </TitlesOfParts>
  <Company>SBR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Tiffany Fuhler</dc:creator>
  <cp:lastModifiedBy>Angelique van Tongeren</cp:lastModifiedBy>
  <cp:revision>12</cp:revision>
  <dcterms:created xsi:type="dcterms:W3CDTF">2013-06-14T12:11:48Z</dcterms:created>
  <dcterms:modified xsi:type="dcterms:W3CDTF">2025-11-10T09:32:47Z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0x01010084D76F4EC4A12D478A4D561C0EE5DB53</vt:lpwstr>
  </property>
  <property fmtid="{D5CDD505-2E9C-101B-9397-08002B2CF9AE}" pid="3" name="MediaServiceImageTags">
    <vt:lpwstr/>
  </property>
</Properties>
</file>