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4" r:id="rId7"/>
    <p:sldId id="260" r:id="rId8"/>
    <p:sldId id="261" r:id="rId9"/>
    <p:sldId id="262" r:id="rId10"/>
  </p:sldIdLst>
  <p:sldSz cx="12192000" cy="6858000"/>
  <p:notesSz cx="9926638" cy="143557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93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 Koop" initials="PK" lastIdx="1" clrIdx="0">
    <p:extLst>
      <p:ext uri="{19B8F6BF-5375-455C-9EA6-DF929625EA0E}">
        <p15:presenceInfo xmlns:p15="http://schemas.microsoft.com/office/powerpoint/2012/main" userId="S::p.koop@qts.nl::594ef11a-ec9f-47f0-a4f2-80826a4870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975969-8C1F-48AB-A8F7-F7FDCD6E5660}" v="2" dt="2021-10-25T13:52:58.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754" autoAdjust="0"/>
    <p:restoredTop sz="94660"/>
  </p:normalViewPr>
  <p:slideViewPr>
    <p:cSldViewPr snapToGrid="0" showGuides="1">
      <p:cViewPr varScale="1">
        <p:scale>
          <a:sx n="82" d="100"/>
          <a:sy n="82" d="100"/>
        </p:scale>
        <p:origin x="1224" y="72"/>
      </p:cViewPr>
      <p:guideLst>
        <p:guide orient="horz" pos="2160"/>
        <p:guide pos="3931"/>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2023E6-973D-4EC4-8625-E7EF07AF439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C8D95B0-5C7E-4B15-B7EB-6094B217E0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C285ECD3-03F4-4F83-8B9D-2695CBB856C1}"/>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5" name="Tijdelijke aanduiding voor voettekst 4">
            <a:extLst>
              <a:ext uri="{FF2B5EF4-FFF2-40B4-BE49-F238E27FC236}">
                <a16:creationId xmlns:a16="http://schemas.microsoft.com/office/drawing/2014/main" id="{FE49A880-49F8-4E2F-987E-46522317AA8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C80EF5A-101F-4814-9F60-8A0CD4CB7603}"/>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1754413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32B33F-6FB9-4E16-9BB6-1E510A06AA9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26DC429-117D-4D3E-B7FB-EDE020E35D7E}"/>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F3B8EC8-AA01-47AC-A23F-6BDAE4A5C209}"/>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5" name="Tijdelijke aanduiding voor voettekst 4">
            <a:extLst>
              <a:ext uri="{FF2B5EF4-FFF2-40B4-BE49-F238E27FC236}">
                <a16:creationId xmlns:a16="http://schemas.microsoft.com/office/drawing/2014/main" id="{FC106B4A-1D09-4FEB-9893-D22A744BB32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2D4794-6114-4735-AF9B-A4B0D9F32674}"/>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2734143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C9DAAEF-4093-408B-964A-0D655446BDB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0965B95-4C0C-4482-86C5-BF17CA69AC11}"/>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B78FCF0-7F5D-4772-9A01-12203DD81E7C}"/>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5" name="Tijdelijke aanduiding voor voettekst 4">
            <a:extLst>
              <a:ext uri="{FF2B5EF4-FFF2-40B4-BE49-F238E27FC236}">
                <a16:creationId xmlns:a16="http://schemas.microsoft.com/office/drawing/2014/main" id="{64B30033-D5F2-497D-8B03-9F057861727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0A66046-596B-427D-9FD7-B3C289FE9F4C}"/>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926515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8387AF-1560-463C-B88B-CCAEB60AC92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66C76C0-D607-4E43-92FA-F1E476A45ED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D5512D-C6C3-404C-B49B-BA2A275B496B}"/>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5" name="Tijdelijke aanduiding voor voettekst 4">
            <a:extLst>
              <a:ext uri="{FF2B5EF4-FFF2-40B4-BE49-F238E27FC236}">
                <a16:creationId xmlns:a16="http://schemas.microsoft.com/office/drawing/2014/main" id="{B12561D9-03AA-4E9B-89E7-0EC17DF398A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30B9E75-C113-476D-950A-D5EACB994697}"/>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367840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E2B802-0EAB-484D-B17E-A33DE9E37B4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E464860-1544-48D7-B4E8-6E5B095306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80ABBEB3-D259-45AF-B49C-6F8E775DFBF5}"/>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5" name="Tijdelijke aanduiding voor voettekst 4">
            <a:extLst>
              <a:ext uri="{FF2B5EF4-FFF2-40B4-BE49-F238E27FC236}">
                <a16:creationId xmlns:a16="http://schemas.microsoft.com/office/drawing/2014/main" id="{05FA41BD-B5E0-4039-80D9-C2B46F62CF5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4B47593-5C1D-4B3E-8C6B-F2EAA0840120}"/>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65607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C31E8C-8A41-475F-A17B-BFB1FD04295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704D8D2F-5203-4C6D-B927-FB38B0BE241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679443C-1ADA-4718-B305-69B9CEB51E96}"/>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3D6B49F-DFBC-447E-8DCF-12E55ABDF393}"/>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6" name="Tijdelijke aanduiding voor voettekst 5">
            <a:extLst>
              <a:ext uri="{FF2B5EF4-FFF2-40B4-BE49-F238E27FC236}">
                <a16:creationId xmlns:a16="http://schemas.microsoft.com/office/drawing/2014/main" id="{1F54277B-5723-4738-AA28-1B2B67251B9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F769C3D-0B67-4691-A6E2-BBB467E335AB}"/>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3403775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66705A-E689-421F-AF1B-6D58738AAC6A}"/>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FDA7C278-CD32-4D19-83D4-3B59409681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4AF9091-4F33-4321-B7F0-10483455B499}"/>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701CBAC-EB78-4950-BCB2-5C19ED55BD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6702D88-62E5-4F64-ABCC-D0B00EFA9F43}"/>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0A6D300-0550-48F6-BD19-2B03544BD4F1}"/>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8" name="Tijdelijke aanduiding voor voettekst 7">
            <a:extLst>
              <a:ext uri="{FF2B5EF4-FFF2-40B4-BE49-F238E27FC236}">
                <a16:creationId xmlns:a16="http://schemas.microsoft.com/office/drawing/2014/main" id="{914A43EE-18F6-4842-AF78-E064539BFA0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FAE490FE-CBA5-4BB5-9558-4207F185D4B5}"/>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383564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41F365-A917-45EF-9523-3396581725A0}"/>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79D8504-4007-405D-834E-1FB0BE40D716}"/>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4" name="Tijdelijke aanduiding voor voettekst 3">
            <a:extLst>
              <a:ext uri="{FF2B5EF4-FFF2-40B4-BE49-F238E27FC236}">
                <a16:creationId xmlns:a16="http://schemas.microsoft.com/office/drawing/2014/main" id="{C7542DC3-A579-4F43-8A49-329C193C8E5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DD16DDB3-3547-4F5D-B1D4-070426C465FE}"/>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3295629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E001ACE-362F-49D6-829F-6C842ECC8775}"/>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3" name="Tijdelijke aanduiding voor voettekst 2">
            <a:extLst>
              <a:ext uri="{FF2B5EF4-FFF2-40B4-BE49-F238E27FC236}">
                <a16:creationId xmlns:a16="http://schemas.microsoft.com/office/drawing/2014/main" id="{0124F08B-EBBF-40ED-B9D2-E0B44A582B44}"/>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4742EC1B-5C75-44B6-AB52-7F7B9B6CF95F}"/>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42103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BEEC65-3513-4316-9352-2688771DA1B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2F8369F-2398-49E6-BE36-A0E3DE2D2A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73665DD-45FB-44CD-96BD-A29474381D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D4B6DFB-12B1-4515-BAF5-F3D407067CDA}"/>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6" name="Tijdelijke aanduiding voor voettekst 5">
            <a:extLst>
              <a:ext uri="{FF2B5EF4-FFF2-40B4-BE49-F238E27FC236}">
                <a16:creationId xmlns:a16="http://schemas.microsoft.com/office/drawing/2014/main" id="{BBD230E2-BA9B-4830-827C-05DA503C2D0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2A2D2DA-B49F-4650-81B1-55D5CEF52B4E}"/>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32263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0E5DDB-0AA3-40C7-A7F7-EE893472783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8B7BCA78-AE0C-4DAA-82CD-37D533BC0D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B0C1D68-6DA9-4FF4-8ACC-BBB4C226CF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DC9E5AB-2464-4C97-994E-4C5BE511EFC5}"/>
              </a:ext>
            </a:extLst>
          </p:cNvPr>
          <p:cNvSpPr>
            <a:spLocks noGrp="1"/>
          </p:cNvSpPr>
          <p:nvPr>
            <p:ph type="dt" sz="half" idx="10"/>
          </p:nvPr>
        </p:nvSpPr>
        <p:spPr/>
        <p:txBody>
          <a:bodyPr/>
          <a:lstStyle/>
          <a:p>
            <a:fld id="{FE9D9163-F675-4D39-BE18-73AC0DCB0E5E}" type="datetimeFigureOut">
              <a:rPr lang="nl-NL" smtClean="0"/>
              <a:t>23-5-2022</a:t>
            </a:fld>
            <a:endParaRPr lang="nl-NL"/>
          </a:p>
        </p:txBody>
      </p:sp>
      <p:sp>
        <p:nvSpPr>
          <p:cNvPr id="6" name="Tijdelijke aanduiding voor voettekst 5">
            <a:extLst>
              <a:ext uri="{FF2B5EF4-FFF2-40B4-BE49-F238E27FC236}">
                <a16:creationId xmlns:a16="http://schemas.microsoft.com/office/drawing/2014/main" id="{840DBF4B-3B82-4AE1-93F4-40B6C0541BB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5F3F95B-F52A-44BC-805D-A57C3F694603}"/>
              </a:ext>
            </a:extLst>
          </p:cNvPr>
          <p:cNvSpPr>
            <a:spLocks noGrp="1"/>
          </p:cNvSpPr>
          <p:nvPr>
            <p:ph type="sldNum" sz="quarter" idx="12"/>
          </p:nvPr>
        </p:nvSpPr>
        <p:spPr/>
        <p:txBody>
          <a:bodyPr/>
          <a:lstStyle/>
          <a:p>
            <a:fld id="{A892693C-967B-4471-831C-7FB6A8A5E62C}" type="slidenum">
              <a:rPr lang="nl-NL" smtClean="0"/>
              <a:t>‹nr.›</a:t>
            </a:fld>
            <a:endParaRPr lang="nl-NL"/>
          </a:p>
        </p:txBody>
      </p:sp>
    </p:spTree>
    <p:extLst>
      <p:ext uri="{BB962C8B-B14F-4D97-AF65-F5344CB8AC3E}">
        <p14:creationId xmlns:p14="http://schemas.microsoft.com/office/powerpoint/2010/main" val="563817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794B76F8-0185-4E79-B62C-E673483485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9FD45EE1-309D-4844-BFAC-81ED05DB27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CFBC1EC-7D71-44C5-9AEC-BAE20C112F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9D9163-F675-4D39-BE18-73AC0DCB0E5E}" type="datetimeFigureOut">
              <a:rPr lang="nl-NL" smtClean="0"/>
              <a:t>23-5-2022</a:t>
            </a:fld>
            <a:endParaRPr lang="nl-NL"/>
          </a:p>
        </p:txBody>
      </p:sp>
      <p:sp>
        <p:nvSpPr>
          <p:cNvPr id="5" name="Tijdelijke aanduiding voor voettekst 4">
            <a:extLst>
              <a:ext uri="{FF2B5EF4-FFF2-40B4-BE49-F238E27FC236}">
                <a16:creationId xmlns:a16="http://schemas.microsoft.com/office/drawing/2014/main" id="{8D2F2C34-6E20-4D0B-9880-C4EED7153F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35FE1263-B889-42C2-AF11-27206AF23D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2693C-967B-4471-831C-7FB6A8A5E62C}" type="slidenum">
              <a:rPr lang="nl-NL" smtClean="0"/>
              <a:t>‹nr.›</a:t>
            </a:fld>
            <a:endParaRPr lang="nl-NL"/>
          </a:p>
        </p:txBody>
      </p:sp>
    </p:spTree>
    <p:extLst>
      <p:ext uri="{BB962C8B-B14F-4D97-AF65-F5344CB8AC3E}">
        <p14:creationId xmlns:p14="http://schemas.microsoft.com/office/powerpoint/2010/main" val="823205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etten.overheid.nl/BWBR0010346/2021-07-01/#Hoofdstuk3_Paragraaf_3_Artikel14" TargetMode="External"/><Relationship Id="rId2" Type="http://schemas.openxmlformats.org/officeDocument/2006/relationships/hyperlink" Target="https://wetten.overheid.nl/BWBR0010346/2021-07-01/#Hoofdstuk3_Paragraaf_2_Artikel13" TargetMode="External"/><Relationship Id="rId1" Type="http://schemas.openxmlformats.org/officeDocument/2006/relationships/slideLayout" Target="../slideLayouts/slideLayout2.xml"/><Relationship Id="rId5" Type="http://schemas.openxmlformats.org/officeDocument/2006/relationships/hyperlink" Target="https://wetten.overheid.nl/BWBR0010346/2021-07-01/#Hoofdstuk3_Paragraaf_5_Artikel15" TargetMode="External"/><Relationship Id="rId4" Type="http://schemas.openxmlformats.org/officeDocument/2006/relationships/hyperlink" Target="https://wetten.overheid.nl/BWBR0010346/2021-07-01/#Hoofdstuk3_Paragraaf_4_Artikel14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0FFB5F65-417D-4165-A3D0-82AEF215AA22}"/>
              </a:ext>
            </a:extLst>
          </p:cNvPr>
          <p:cNvSpPr txBox="1"/>
          <p:nvPr/>
        </p:nvSpPr>
        <p:spPr>
          <a:xfrm>
            <a:off x="235489" y="541070"/>
            <a:ext cx="2240678" cy="954107"/>
          </a:xfrm>
          <a:prstGeom prst="rect">
            <a:avLst/>
          </a:prstGeom>
          <a:noFill/>
        </p:spPr>
        <p:txBody>
          <a:bodyPr wrap="none" rtlCol="0">
            <a:spAutoFit/>
          </a:bodyPr>
          <a:lstStyle/>
          <a:p>
            <a:r>
              <a:rPr lang="nl-NL" sz="2800" dirty="0">
                <a:solidFill>
                  <a:schemeClr val="accent6">
                    <a:lumMod val="50000"/>
                  </a:schemeClr>
                </a:solidFill>
              </a:rPr>
              <a:t>Wetgeving in</a:t>
            </a:r>
          </a:p>
          <a:p>
            <a:r>
              <a:rPr lang="nl-NL" sz="2800" dirty="0">
                <a:solidFill>
                  <a:schemeClr val="accent6">
                    <a:lumMod val="50000"/>
                  </a:schemeClr>
                </a:solidFill>
              </a:rPr>
              <a:t>een notendop</a:t>
            </a:r>
          </a:p>
        </p:txBody>
      </p:sp>
      <p:pic>
        <p:nvPicPr>
          <p:cNvPr id="1026" name="Picture 2">
            <a:extLst>
              <a:ext uri="{FF2B5EF4-FFF2-40B4-BE49-F238E27FC236}">
                <a16:creationId xmlns:a16="http://schemas.microsoft.com/office/drawing/2014/main" id="{C7C7BC17-F5B9-468F-8FED-FA5A2CF4C2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1966" y="563441"/>
            <a:ext cx="1174824" cy="1764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F780E31-0F39-433B-A8CB-3F7405EA73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0002" y="587529"/>
            <a:ext cx="1172619" cy="1764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FCFFDC3D-80F1-49E5-9894-31AC49DED1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2189" y="4570660"/>
            <a:ext cx="1323588" cy="1764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7032AE3E-295C-419D-8D84-923E0DF010A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26980" y="2555069"/>
            <a:ext cx="1323588" cy="17640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727AA05B-0869-4C47-9083-7404D9F9D61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0158" y="4570543"/>
            <a:ext cx="1323588" cy="1764000"/>
          </a:xfrm>
          <a:prstGeom prst="rect">
            <a:avLst/>
          </a:prstGeom>
          <a:noFill/>
          <a:extLst>
            <a:ext uri="{909E8E84-426E-40DD-AFC4-6F175D3DCCD1}">
              <a14:hiddenFill xmlns:a14="http://schemas.microsoft.com/office/drawing/2010/main">
                <a:solidFill>
                  <a:srgbClr val="FFFFFF"/>
                </a:solidFill>
              </a14:hiddenFill>
            </a:ext>
          </a:extLst>
        </p:spPr>
      </p:pic>
      <p:sp>
        <p:nvSpPr>
          <p:cNvPr id="28" name="Tekstvak 27">
            <a:extLst>
              <a:ext uri="{FF2B5EF4-FFF2-40B4-BE49-F238E27FC236}">
                <a16:creationId xmlns:a16="http://schemas.microsoft.com/office/drawing/2014/main" id="{5C81636B-B3CE-4210-8ED2-9698CAE6337E}"/>
              </a:ext>
            </a:extLst>
          </p:cNvPr>
          <p:cNvSpPr txBox="1"/>
          <p:nvPr/>
        </p:nvSpPr>
        <p:spPr>
          <a:xfrm>
            <a:off x="6158795" y="678784"/>
            <a:ext cx="994759" cy="646331"/>
          </a:xfrm>
          <a:prstGeom prst="rect">
            <a:avLst/>
          </a:prstGeom>
          <a:noFill/>
        </p:spPr>
        <p:txBody>
          <a:bodyPr wrap="none" rtlCol="0">
            <a:spAutoFit/>
          </a:bodyPr>
          <a:lstStyle/>
          <a:p>
            <a:r>
              <a:rPr lang="nl-NL" sz="1200" dirty="0">
                <a:solidFill>
                  <a:srgbClr val="FFFF00"/>
                </a:solidFill>
              </a:rPr>
              <a:t>Titel 5 </a:t>
            </a:r>
          </a:p>
          <a:p>
            <a:r>
              <a:rPr lang="nl-NL" sz="1200" dirty="0">
                <a:solidFill>
                  <a:srgbClr val="FFFF00"/>
                </a:solidFill>
              </a:rPr>
              <a:t>Bezit en </a:t>
            </a:r>
          </a:p>
          <a:p>
            <a:r>
              <a:rPr lang="nl-NL" sz="1200" dirty="0">
                <a:solidFill>
                  <a:srgbClr val="FFFF00"/>
                </a:solidFill>
              </a:rPr>
              <a:t>houderschap</a:t>
            </a:r>
          </a:p>
        </p:txBody>
      </p:sp>
      <p:sp>
        <p:nvSpPr>
          <p:cNvPr id="29" name="Rechthoek 28">
            <a:extLst>
              <a:ext uri="{FF2B5EF4-FFF2-40B4-BE49-F238E27FC236}">
                <a16:creationId xmlns:a16="http://schemas.microsoft.com/office/drawing/2014/main" id="{E13DE775-AC56-45F6-9C5D-6082CC821EFF}"/>
              </a:ext>
            </a:extLst>
          </p:cNvPr>
          <p:cNvSpPr/>
          <p:nvPr/>
        </p:nvSpPr>
        <p:spPr>
          <a:xfrm>
            <a:off x="7864247" y="4578494"/>
            <a:ext cx="1323588" cy="1748333"/>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Rechthoek 29">
            <a:extLst>
              <a:ext uri="{FF2B5EF4-FFF2-40B4-BE49-F238E27FC236}">
                <a16:creationId xmlns:a16="http://schemas.microsoft.com/office/drawing/2014/main" id="{ACDC15BA-52A3-4203-BFF8-5A8F9C1702EF}"/>
              </a:ext>
            </a:extLst>
          </p:cNvPr>
          <p:cNvSpPr/>
          <p:nvPr/>
        </p:nvSpPr>
        <p:spPr>
          <a:xfrm>
            <a:off x="7864247" y="5452660"/>
            <a:ext cx="1196153" cy="57679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Tekstvak 30">
            <a:extLst>
              <a:ext uri="{FF2B5EF4-FFF2-40B4-BE49-F238E27FC236}">
                <a16:creationId xmlns:a16="http://schemas.microsoft.com/office/drawing/2014/main" id="{3162A95D-6DB9-453A-8B5E-959A1E29E6F2}"/>
              </a:ext>
            </a:extLst>
          </p:cNvPr>
          <p:cNvSpPr txBox="1"/>
          <p:nvPr/>
        </p:nvSpPr>
        <p:spPr>
          <a:xfrm>
            <a:off x="7810542" y="5541001"/>
            <a:ext cx="1303562" cy="400110"/>
          </a:xfrm>
          <a:prstGeom prst="rect">
            <a:avLst/>
          </a:prstGeom>
          <a:noFill/>
        </p:spPr>
        <p:txBody>
          <a:bodyPr wrap="square" rtlCol="0">
            <a:spAutoFit/>
          </a:bodyPr>
          <a:lstStyle/>
          <a:p>
            <a:r>
              <a:rPr lang="nl-NL" sz="1000" b="1" dirty="0">
                <a:solidFill>
                  <a:srgbClr val="FFFF00"/>
                </a:solidFill>
                <a:latin typeface="Arial Narrow" panose="020B0606020202030204" pitchFamily="34" charset="0"/>
              </a:rPr>
              <a:t>Wet op de</a:t>
            </a:r>
          </a:p>
          <a:p>
            <a:r>
              <a:rPr lang="nl-NL" sz="1000" b="1" dirty="0">
                <a:solidFill>
                  <a:srgbClr val="FFFF00"/>
                </a:solidFill>
                <a:latin typeface="Arial Narrow" panose="020B0606020202030204" pitchFamily="34" charset="0"/>
              </a:rPr>
              <a:t>economische delicten</a:t>
            </a:r>
          </a:p>
        </p:txBody>
      </p:sp>
      <p:sp>
        <p:nvSpPr>
          <p:cNvPr id="38" name="Tekstvak 37">
            <a:extLst>
              <a:ext uri="{FF2B5EF4-FFF2-40B4-BE49-F238E27FC236}">
                <a16:creationId xmlns:a16="http://schemas.microsoft.com/office/drawing/2014/main" id="{22379A9D-64C9-42DF-9ADF-B8203BADEAAF}"/>
              </a:ext>
            </a:extLst>
          </p:cNvPr>
          <p:cNvSpPr txBox="1"/>
          <p:nvPr/>
        </p:nvSpPr>
        <p:spPr>
          <a:xfrm>
            <a:off x="7501469" y="641022"/>
            <a:ext cx="1121076" cy="646331"/>
          </a:xfrm>
          <a:prstGeom prst="rect">
            <a:avLst/>
          </a:prstGeom>
          <a:noFill/>
        </p:spPr>
        <p:txBody>
          <a:bodyPr wrap="none" rtlCol="0">
            <a:spAutoFit/>
          </a:bodyPr>
          <a:lstStyle/>
          <a:p>
            <a:r>
              <a:rPr lang="nl-NL" sz="1200" dirty="0">
                <a:solidFill>
                  <a:srgbClr val="FFFF00"/>
                </a:solidFill>
              </a:rPr>
              <a:t>Titel 3 </a:t>
            </a:r>
          </a:p>
          <a:p>
            <a:r>
              <a:rPr lang="nl-NL" sz="1200" dirty="0">
                <a:solidFill>
                  <a:srgbClr val="FFFF00"/>
                </a:solidFill>
              </a:rPr>
              <a:t>Onrechtmatige</a:t>
            </a:r>
          </a:p>
          <a:p>
            <a:r>
              <a:rPr lang="nl-NL" sz="1200" dirty="0">
                <a:solidFill>
                  <a:srgbClr val="FFFF00"/>
                </a:solidFill>
              </a:rPr>
              <a:t> daad</a:t>
            </a:r>
          </a:p>
        </p:txBody>
      </p:sp>
      <p:sp>
        <p:nvSpPr>
          <p:cNvPr id="34" name="Rechthoek: afgeronde hoeken 33">
            <a:extLst>
              <a:ext uri="{FF2B5EF4-FFF2-40B4-BE49-F238E27FC236}">
                <a16:creationId xmlns:a16="http://schemas.microsoft.com/office/drawing/2014/main" id="{A416D95E-CC68-47FE-9594-00B24690F91B}"/>
              </a:ext>
            </a:extLst>
          </p:cNvPr>
          <p:cNvSpPr/>
          <p:nvPr/>
        </p:nvSpPr>
        <p:spPr>
          <a:xfrm>
            <a:off x="327854" y="2971800"/>
            <a:ext cx="1429383" cy="914400"/>
          </a:xfrm>
          <a:prstGeom prst="roundRect">
            <a:avLst/>
          </a:prstGeom>
          <a:solidFill>
            <a:schemeClr val="accent6">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lIns="36000" rIns="36000" rtlCol="0" anchor="ctr"/>
          <a:lstStyle/>
          <a:p>
            <a:r>
              <a:rPr lang="nl-NL" sz="1200" b="1" dirty="0"/>
              <a:t>Nederland kent</a:t>
            </a:r>
          </a:p>
          <a:p>
            <a:r>
              <a:rPr lang="nl-NL" sz="1200" b="1" dirty="0"/>
              <a:t>drie rechtsgebieden</a:t>
            </a:r>
          </a:p>
        </p:txBody>
      </p:sp>
      <p:sp>
        <p:nvSpPr>
          <p:cNvPr id="44" name="Rechthoek: afgeronde hoeken 43">
            <a:extLst>
              <a:ext uri="{FF2B5EF4-FFF2-40B4-BE49-F238E27FC236}">
                <a16:creationId xmlns:a16="http://schemas.microsoft.com/office/drawing/2014/main" id="{C9AA97F9-8BD3-4591-B6EB-BB355F82E13F}"/>
              </a:ext>
            </a:extLst>
          </p:cNvPr>
          <p:cNvSpPr/>
          <p:nvPr/>
        </p:nvSpPr>
        <p:spPr>
          <a:xfrm>
            <a:off x="3239186" y="563441"/>
            <a:ext cx="1800000" cy="1800000"/>
          </a:xfrm>
          <a:prstGeom prst="roundRect">
            <a:avLst/>
          </a:prstGeom>
          <a:solidFill>
            <a:schemeClr val="accent6">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lIns="36000" rIns="36000" rtlCol="0" anchor="ctr"/>
          <a:lstStyle/>
          <a:p>
            <a:r>
              <a:rPr lang="nl-NL" sz="1200" b="1" dirty="0"/>
              <a:t>Burgerlijk recht</a:t>
            </a:r>
          </a:p>
          <a:p>
            <a:r>
              <a:rPr lang="nl-NL" sz="1200" b="1" dirty="0"/>
              <a:t>(privaat / civiel)</a:t>
            </a:r>
          </a:p>
          <a:p>
            <a:r>
              <a:rPr lang="nl-NL" sz="1200" b="1" dirty="0"/>
              <a:t>Regelt de verhouding tussen burgers en bedrijven.</a:t>
            </a:r>
          </a:p>
          <a:p>
            <a:r>
              <a:rPr lang="nl-NL" sz="1200" b="1" dirty="0"/>
              <a:t>De overheid ziet toe op de naleving.</a:t>
            </a:r>
          </a:p>
          <a:p>
            <a:r>
              <a:rPr lang="nl-NL" sz="1200" b="1" dirty="0"/>
              <a:t>10 wetsboeken</a:t>
            </a:r>
          </a:p>
          <a:p>
            <a:r>
              <a:rPr lang="nl-NL" sz="1200" b="1" dirty="0"/>
              <a:t>Boek 3 en 6 zijn relevant</a:t>
            </a:r>
          </a:p>
        </p:txBody>
      </p:sp>
      <p:cxnSp>
        <p:nvCxnSpPr>
          <p:cNvPr id="36" name="Rechte verbindingslijn met pijl 35">
            <a:extLst>
              <a:ext uri="{FF2B5EF4-FFF2-40B4-BE49-F238E27FC236}">
                <a16:creationId xmlns:a16="http://schemas.microsoft.com/office/drawing/2014/main" id="{1C6FB9B7-C543-478D-85AE-DA58DCA2C194}"/>
              </a:ext>
            </a:extLst>
          </p:cNvPr>
          <p:cNvCxnSpPr>
            <a:stCxn id="34" idx="3"/>
            <a:endCxn id="44" idx="1"/>
          </p:cNvCxnSpPr>
          <p:nvPr/>
        </p:nvCxnSpPr>
        <p:spPr>
          <a:xfrm flipV="1">
            <a:off x="1757237" y="1463441"/>
            <a:ext cx="1481949" cy="1965559"/>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Rechthoek: afgeronde hoeken 47">
            <a:extLst>
              <a:ext uri="{FF2B5EF4-FFF2-40B4-BE49-F238E27FC236}">
                <a16:creationId xmlns:a16="http://schemas.microsoft.com/office/drawing/2014/main" id="{BBD740E3-E5B6-4D0D-B6B1-BCC81E93F396}"/>
              </a:ext>
            </a:extLst>
          </p:cNvPr>
          <p:cNvSpPr/>
          <p:nvPr/>
        </p:nvSpPr>
        <p:spPr>
          <a:xfrm>
            <a:off x="3239186" y="2543318"/>
            <a:ext cx="1800000" cy="1800000"/>
          </a:xfrm>
          <a:prstGeom prst="roundRect">
            <a:avLst/>
          </a:prstGeom>
          <a:solidFill>
            <a:schemeClr val="accent6">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lIns="36000" rIns="36000" rtlCol="0" anchor="ctr"/>
          <a:lstStyle/>
          <a:p>
            <a:r>
              <a:rPr lang="nl-NL" sz="1200" b="1" dirty="0"/>
              <a:t>Bestuursrecht (publiek)</a:t>
            </a:r>
          </a:p>
          <a:p>
            <a:r>
              <a:rPr lang="nl-NL" sz="1200" b="1" dirty="0"/>
              <a:t>Regelt zaken tussen overheid en personen en bedrijven.</a:t>
            </a:r>
          </a:p>
          <a:p>
            <a:r>
              <a:rPr lang="nl-NL" sz="1200" b="1" dirty="0"/>
              <a:t>Geeft aan wat </a:t>
            </a:r>
            <a:r>
              <a:rPr lang="nl-NL" sz="1200" b="1" dirty="0" err="1"/>
              <a:t>bestuurs-organen</a:t>
            </a:r>
            <a:r>
              <a:rPr lang="nl-NL" sz="1200" b="1" dirty="0"/>
              <a:t> wel en niet mogen doen in hun omgang met burgers en bedrijven</a:t>
            </a:r>
          </a:p>
        </p:txBody>
      </p:sp>
      <p:cxnSp>
        <p:nvCxnSpPr>
          <p:cNvPr id="42" name="Rechte verbindingslijn met pijl 41">
            <a:extLst>
              <a:ext uri="{FF2B5EF4-FFF2-40B4-BE49-F238E27FC236}">
                <a16:creationId xmlns:a16="http://schemas.microsoft.com/office/drawing/2014/main" id="{913DD8B6-3D03-4AEE-B563-D5ACB9C945D3}"/>
              </a:ext>
            </a:extLst>
          </p:cNvPr>
          <p:cNvCxnSpPr>
            <a:stCxn id="34" idx="3"/>
            <a:endCxn id="48" idx="1"/>
          </p:cNvCxnSpPr>
          <p:nvPr/>
        </p:nvCxnSpPr>
        <p:spPr>
          <a:xfrm>
            <a:off x="1757237" y="3429000"/>
            <a:ext cx="1481949" cy="14318"/>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2" name="Rechthoek: afgeronde hoeken 51">
            <a:extLst>
              <a:ext uri="{FF2B5EF4-FFF2-40B4-BE49-F238E27FC236}">
                <a16:creationId xmlns:a16="http://schemas.microsoft.com/office/drawing/2014/main" id="{3ADB9E5E-8254-41A6-95F4-3866297481DC}"/>
              </a:ext>
            </a:extLst>
          </p:cNvPr>
          <p:cNvSpPr/>
          <p:nvPr/>
        </p:nvSpPr>
        <p:spPr>
          <a:xfrm>
            <a:off x="3235141" y="4547506"/>
            <a:ext cx="1800000" cy="1800000"/>
          </a:xfrm>
          <a:prstGeom prst="roundRect">
            <a:avLst/>
          </a:prstGeom>
          <a:solidFill>
            <a:schemeClr val="accent6">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lIns="36000" rIns="36000" rtlCol="0" anchor="ctr"/>
          <a:lstStyle/>
          <a:p>
            <a:r>
              <a:rPr lang="nl-NL" sz="1200" b="1" dirty="0"/>
              <a:t>Strafrecht</a:t>
            </a:r>
          </a:p>
          <a:p>
            <a:r>
              <a:rPr lang="nl-NL" sz="1200" b="1" dirty="0"/>
              <a:t>Geeft aan welke gedragingen en verboden zijn voor burgers en bedrijven</a:t>
            </a:r>
          </a:p>
        </p:txBody>
      </p:sp>
      <p:cxnSp>
        <p:nvCxnSpPr>
          <p:cNvPr id="46" name="Rechte verbindingslijn met pijl 45">
            <a:extLst>
              <a:ext uri="{FF2B5EF4-FFF2-40B4-BE49-F238E27FC236}">
                <a16:creationId xmlns:a16="http://schemas.microsoft.com/office/drawing/2014/main" id="{1BC5DA4E-93CF-4CB2-8F5A-DA8BF140A60F}"/>
              </a:ext>
            </a:extLst>
          </p:cNvPr>
          <p:cNvCxnSpPr>
            <a:stCxn id="34" idx="3"/>
            <a:endCxn id="52" idx="1"/>
          </p:cNvCxnSpPr>
          <p:nvPr/>
        </p:nvCxnSpPr>
        <p:spPr>
          <a:xfrm>
            <a:off x="1757237" y="3429000"/>
            <a:ext cx="1477904" cy="2018506"/>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9" name="Rechte verbindingslijn met pijl 48">
            <a:extLst>
              <a:ext uri="{FF2B5EF4-FFF2-40B4-BE49-F238E27FC236}">
                <a16:creationId xmlns:a16="http://schemas.microsoft.com/office/drawing/2014/main" id="{165D77B3-A466-4277-9AF8-71B34BB1DE3E}"/>
              </a:ext>
            </a:extLst>
          </p:cNvPr>
          <p:cNvCxnSpPr>
            <a:stCxn id="44" idx="3"/>
            <a:endCxn id="1028" idx="1"/>
          </p:cNvCxnSpPr>
          <p:nvPr/>
        </p:nvCxnSpPr>
        <p:spPr>
          <a:xfrm>
            <a:off x="5039186" y="1463441"/>
            <a:ext cx="1110816" cy="6088"/>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Rechte verbindingslijn met pijl 56">
            <a:extLst>
              <a:ext uri="{FF2B5EF4-FFF2-40B4-BE49-F238E27FC236}">
                <a16:creationId xmlns:a16="http://schemas.microsoft.com/office/drawing/2014/main" id="{0D1877D5-4B98-4D08-B7A5-5573CC29C930}"/>
              </a:ext>
            </a:extLst>
          </p:cNvPr>
          <p:cNvCxnSpPr>
            <a:cxnSpLocks/>
            <a:stCxn id="48" idx="3"/>
            <a:endCxn id="1032" idx="1"/>
          </p:cNvCxnSpPr>
          <p:nvPr/>
        </p:nvCxnSpPr>
        <p:spPr>
          <a:xfrm flipV="1">
            <a:off x="5039186" y="3437069"/>
            <a:ext cx="1087794" cy="6249"/>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0" name="Rechte verbindingslijn met pijl 59">
            <a:extLst>
              <a:ext uri="{FF2B5EF4-FFF2-40B4-BE49-F238E27FC236}">
                <a16:creationId xmlns:a16="http://schemas.microsoft.com/office/drawing/2014/main" id="{333DBA71-812B-482B-B714-D90700DEA5F7}"/>
              </a:ext>
            </a:extLst>
          </p:cNvPr>
          <p:cNvCxnSpPr>
            <a:cxnSpLocks/>
            <a:stCxn id="52" idx="3"/>
            <a:endCxn id="1036" idx="1"/>
          </p:cNvCxnSpPr>
          <p:nvPr/>
        </p:nvCxnSpPr>
        <p:spPr>
          <a:xfrm>
            <a:off x="5035141" y="5447506"/>
            <a:ext cx="1095017" cy="5037"/>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Rechte verbindingslijn met pijl 62">
            <a:extLst>
              <a:ext uri="{FF2B5EF4-FFF2-40B4-BE49-F238E27FC236}">
                <a16:creationId xmlns:a16="http://schemas.microsoft.com/office/drawing/2014/main" id="{627FD335-6928-4718-808E-A89F0222C7FE}"/>
              </a:ext>
            </a:extLst>
          </p:cNvPr>
          <p:cNvCxnSpPr>
            <a:cxnSpLocks/>
            <a:stCxn id="1036" idx="3"/>
            <a:endCxn id="29" idx="1"/>
          </p:cNvCxnSpPr>
          <p:nvPr/>
        </p:nvCxnSpPr>
        <p:spPr>
          <a:xfrm>
            <a:off x="7453746" y="5452543"/>
            <a:ext cx="410501" cy="118"/>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4" name="Rechte verbindingslijn met pijl 63">
            <a:extLst>
              <a:ext uri="{FF2B5EF4-FFF2-40B4-BE49-F238E27FC236}">
                <a16:creationId xmlns:a16="http://schemas.microsoft.com/office/drawing/2014/main" id="{28B9B170-82AE-434D-9330-B07FE52A60E6}"/>
              </a:ext>
            </a:extLst>
          </p:cNvPr>
          <p:cNvCxnSpPr>
            <a:cxnSpLocks/>
            <a:stCxn id="29" idx="3"/>
            <a:endCxn id="1030" idx="1"/>
          </p:cNvCxnSpPr>
          <p:nvPr/>
        </p:nvCxnSpPr>
        <p:spPr>
          <a:xfrm flipV="1">
            <a:off x="9187835" y="5452660"/>
            <a:ext cx="434354" cy="1"/>
          </a:xfrm>
          <a:prstGeom prst="straightConnector1">
            <a:avLst/>
          </a:prstGeom>
          <a:ln w="1905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6626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4">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4">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4">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02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0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4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8">
                                            <p:bg/>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8">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8">
                                            <p:txEl>
                                              <p:pRg st="1" end="1"/>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8">
                                            <p:txEl>
                                              <p:pRg st="2" end="2"/>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7"/>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103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4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52"/>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6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03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63"/>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29"/>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30"/>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31"/>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64"/>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0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0" grpId="0" animBg="1"/>
      <p:bldP spid="31" grpId="0"/>
      <p:bldP spid="38" grpId="0"/>
      <p:bldP spid="34" grpId="0" animBg="1"/>
      <p:bldP spid="44" grpId="0" build="p" animBg="1"/>
      <p:bldP spid="48" grpId="0" build="p"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C7C7BC17-F5B9-468F-8FED-FA5A2CF4C2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63358" y="563441"/>
            <a:ext cx="1174824" cy="1764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F780E31-0F39-433B-A8CB-3F7405EA73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594" y="547774"/>
            <a:ext cx="1172619" cy="1764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FCFFDC3D-80F1-49E5-9894-31AC49DED1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5008" y="4888713"/>
            <a:ext cx="1323588" cy="1764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7032AE3E-295C-419D-8D84-923E0DF010A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387" y="2729994"/>
            <a:ext cx="1323588" cy="17640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727AA05B-0869-4C47-9083-7404D9F9D61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5710" y="4896547"/>
            <a:ext cx="1323588" cy="1764000"/>
          </a:xfrm>
          <a:prstGeom prst="rect">
            <a:avLst/>
          </a:prstGeom>
          <a:noFill/>
          <a:extLst>
            <a:ext uri="{909E8E84-426E-40DD-AFC4-6F175D3DCCD1}">
              <a14:hiddenFill xmlns:a14="http://schemas.microsoft.com/office/drawing/2010/main">
                <a:solidFill>
                  <a:srgbClr val="FFFFFF"/>
                </a:solidFill>
              </a14:hiddenFill>
            </a:ext>
          </a:extLst>
        </p:spPr>
      </p:pic>
      <p:sp>
        <p:nvSpPr>
          <p:cNvPr id="28" name="Tekstvak 27">
            <a:extLst>
              <a:ext uri="{FF2B5EF4-FFF2-40B4-BE49-F238E27FC236}">
                <a16:creationId xmlns:a16="http://schemas.microsoft.com/office/drawing/2014/main" id="{5C81636B-B3CE-4210-8ED2-9698CAE6337E}"/>
              </a:ext>
            </a:extLst>
          </p:cNvPr>
          <p:cNvSpPr txBox="1"/>
          <p:nvPr/>
        </p:nvSpPr>
        <p:spPr>
          <a:xfrm>
            <a:off x="346387" y="639029"/>
            <a:ext cx="994759" cy="646331"/>
          </a:xfrm>
          <a:prstGeom prst="rect">
            <a:avLst/>
          </a:prstGeom>
          <a:noFill/>
        </p:spPr>
        <p:txBody>
          <a:bodyPr wrap="none" rtlCol="0">
            <a:spAutoFit/>
          </a:bodyPr>
          <a:lstStyle/>
          <a:p>
            <a:r>
              <a:rPr lang="nl-NL" sz="1200" dirty="0">
                <a:solidFill>
                  <a:srgbClr val="FFFF00"/>
                </a:solidFill>
              </a:rPr>
              <a:t>Titel 5 </a:t>
            </a:r>
          </a:p>
          <a:p>
            <a:r>
              <a:rPr lang="nl-NL" sz="1200" dirty="0">
                <a:solidFill>
                  <a:srgbClr val="FFFF00"/>
                </a:solidFill>
              </a:rPr>
              <a:t>Bezit en </a:t>
            </a:r>
          </a:p>
          <a:p>
            <a:r>
              <a:rPr lang="nl-NL" sz="1200" dirty="0">
                <a:solidFill>
                  <a:srgbClr val="FFFF00"/>
                </a:solidFill>
              </a:rPr>
              <a:t>houderschap</a:t>
            </a:r>
          </a:p>
        </p:txBody>
      </p:sp>
      <p:sp>
        <p:nvSpPr>
          <p:cNvPr id="29" name="Rechthoek 28">
            <a:extLst>
              <a:ext uri="{FF2B5EF4-FFF2-40B4-BE49-F238E27FC236}">
                <a16:creationId xmlns:a16="http://schemas.microsoft.com/office/drawing/2014/main" id="{E13DE775-AC56-45F6-9C5D-6082CC821EFF}"/>
              </a:ext>
            </a:extLst>
          </p:cNvPr>
          <p:cNvSpPr/>
          <p:nvPr/>
        </p:nvSpPr>
        <p:spPr>
          <a:xfrm>
            <a:off x="1805359" y="4896547"/>
            <a:ext cx="1323588" cy="1748333"/>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0" name="Rechthoek 29">
            <a:extLst>
              <a:ext uri="{FF2B5EF4-FFF2-40B4-BE49-F238E27FC236}">
                <a16:creationId xmlns:a16="http://schemas.microsoft.com/office/drawing/2014/main" id="{ACDC15BA-52A3-4203-BFF8-5A8F9C1702EF}"/>
              </a:ext>
            </a:extLst>
          </p:cNvPr>
          <p:cNvSpPr/>
          <p:nvPr/>
        </p:nvSpPr>
        <p:spPr>
          <a:xfrm>
            <a:off x="1805359" y="5770713"/>
            <a:ext cx="1196153" cy="57679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31" name="Tekstvak 30">
            <a:extLst>
              <a:ext uri="{FF2B5EF4-FFF2-40B4-BE49-F238E27FC236}">
                <a16:creationId xmlns:a16="http://schemas.microsoft.com/office/drawing/2014/main" id="{3162A95D-6DB9-453A-8B5E-959A1E29E6F2}"/>
              </a:ext>
            </a:extLst>
          </p:cNvPr>
          <p:cNvSpPr txBox="1"/>
          <p:nvPr/>
        </p:nvSpPr>
        <p:spPr>
          <a:xfrm>
            <a:off x="1751654" y="5859054"/>
            <a:ext cx="1303562" cy="400110"/>
          </a:xfrm>
          <a:prstGeom prst="rect">
            <a:avLst/>
          </a:prstGeom>
          <a:noFill/>
        </p:spPr>
        <p:txBody>
          <a:bodyPr wrap="square" rtlCol="0">
            <a:spAutoFit/>
          </a:bodyPr>
          <a:lstStyle/>
          <a:p>
            <a:r>
              <a:rPr lang="nl-NL" sz="1000" b="1" dirty="0">
                <a:solidFill>
                  <a:srgbClr val="FFFF00"/>
                </a:solidFill>
                <a:latin typeface="Arial Narrow" panose="020B0606020202030204" pitchFamily="34" charset="0"/>
              </a:rPr>
              <a:t>Wet op de</a:t>
            </a:r>
          </a:p>
          <a:p>
            <a:r>
              <a:rPr lang="nl-NL" sz="1000" b="1" dirty="0">
                <a:solidFill>
                  <a:srgbClr val="FFFF00"/>
                </a:solidFill>
                <a:latin typeface="Arial Narrow" panose="020B0606020202030204" pitchFamily="34" charset="0"/>
              </a:rPr>
              <a:t>economische delicten</a:t>
            </a:r>
          </a:p>
        </p:txBody>
      </p:sp>
      <p:sp>
        <p:nvSpPr>
          <p:cNvPr id="38" name="Tekstvak 37">
            <a:extLst>
              <a:ext uri="{FF2B5EF4-FFF2-40B4-BE49-F238E27FC236}">
                <a16:creationId xmlns:a16="http://schemas.microsoft.com/office/drawing/2014/main" id="{22379A9D-64C9-42DF-9ADF-B8203BADEAAF}"/>
              </a:ext>
            </a:extLst>
          </p:cNvPr>
          <p:cNvSpPr txBox="1"/>
          <p:nvPr/>
        </p:nvSpPr>
        <p:spPr>
          <a:xfrm>
            <a:off x="6292861" y="641022"/>
            <a:ext cx="1121076" cy="646331"/>
          </a:xfrm>
          <a:prstGeom prst="rect">
            <a:avLst/>
          </a:prstGeom>
          <a:noFill/>
        </p:spPr>
        <p:txBody>
          <a:bodyPr wrap="none" rtlCol="0">
            <a:spAutoFit/>
          </a:bodyPr>
          <a:lstStyle/>
          <a:p>
            <a:r>
              <a:rPr lang="nl-NL" sz="1200" dirty="0">
                <a:solidFill>
                  <a:srgbClr val="FFFF00"/>
                </a:solidFill>
              </a:rPr>
              <a:t>Titel 3 </a:t>
            </a:r>
          </a:p>
          <a:p>
            <a:r>
              <a:rPr lang="nl-NL" sz="1200" dirty="0">
                <a:solidFill>
                  <a:srgbClr val="FFFF00"/>
                </a:solidFill>
              </a:rPr>
              <a:t>Onrechtmatige</a:t>
            </a:r>
          </a:p>
          <a:p>
            <a:r>
              <a:rPr lang="nl-NL" sz="1200" dirty="0">
                <a:solidFill>
                  <a:srgbClr val="FFFF00"/>
                </a:solidFill>
              </a:rPr>
              <a:t> daad</a:t>
            </a:r>
          </a:p>
        </p:txBody>
      </p:sp>
      <p:sp>
        <p:nvSpPr>
          <p:cNvPr id="32" name="Tekstvak 31">
            <a:extLst>
              <a:ext uri="{FF2B5EF4-FFF2-40B4-BE49-F238E27FC236}">
                <a16:creationId xmlns:a16="http://schemas.microsoft.com/office/drawing/2014/main" id="{497268D6-9DDF-4676-BC5A-E114170F4F1D}"/>
              </a:ext>
            </a:extLst>
          </p:cNvPr>
          <p:cNvSpPr txBox="1"/>
          <p:nvPr/>
        </p:nvSpPr>
        <p:spPr>
          <a:xfrm>
            <a:off x="1796997" y="111320"/>
            <a:ext cx="4055163" cy="2492990"/>
          </a:xfrm>
          <a:prstGeom prst="rect">
            <a:avLst/>
          </a:prstGeom>
          <a:noFill/>
        </p:spPr>
        <p:txBody>
          <a:bodyPr wrap="square" rtlCol="0">
            <a:spAutoFit/>
          </a:bodyPr>
          <a:lstStyle/>
          <a:p>
            <a:r>
              <a:rPr lang="nl-NL" sz="1200" dirty="0"/>
              <a:t>Artikel 107: Bezit is het houden van een goed voor zichzelf</a:t>
            </a:r>
          </a:p>
          <a:p>
            <a:r>
              <a:rPr lang="nl-NL" sz="1200" dirty="0"/>
              <a:t>Artikel 112: Bezit wordt verkregen door inbezitneming, door overdracht of door opvolging onder algemene titel.</a:t>
            </a:r>
          </a:p>
          <a:p>
            <a:r>
              <a:rPr lang="nl-NL" sz="1200" dirty="0"/>
              <a:t>Artikel 113: Men neemt een goed in bezit door zich daarover de feitelijke macht te verschaffen</a:t>
            </a:r>
          </a:p>
          <a:p>
            <a:r>
              <a:rPr lang="nl-NL" sz="1200" dirty="0"/>
              <a:t>Artikel 114: E</a:t>
            </a:r>
            <a:r>
              <a:rPr lang="nl-NL" sz="1200" b="0" i="0" dirty="0">
                <a:solidFill>
                  <a:srgbClr val="333333"/>
                </a:solidFill>
                <a:effectLst/>
                <a:latin typeface="Rijksoverheid Sans"/>
              </a:rPr>
              <a:t>en bezitter draagt zijn bezit over door de verkrijger in staat te stellen die macht uit te oefenen, die hij zelf over het goed kon uitoefenen.</a:t>
            </a:r>
          </a:p>
          <a:p>
            <a:r>
              <a:rPr lang="nl-NL" sz="1200" dirty="0">
                <a:solidFill>
                  <a:srgbClr val="333333"/>
                </a:solidFill>
                <a:latin typeface="Rijksoverheid Sans"/>
              </a:rPr>
              <a:t>Artikel 115: </a:t>
            </a:r>
            <a:r>
              <a:rPr lang="nl-NL" sz="1200" b="0" i="0" dirty="0">
                <a:solidFill>
                  <a:srgbClr val="333333"/>
                </a:solidFill>
                <a:effectLst/>
                <a:latin typeface="Rijksoverheid Sans"/>
              </a:rPr>
              <a:t>Voor de overdracht van het bezit is een tweezijdige verklaring zonder feitelijke handeling voldoende</a:t>
            </a:r>
            <a:r>
              <a:rPr lang="nl-NL" sz="1200" dirty="0">
                <a:solidFill>
                  <a:srgbClr val="333333"/>
                </a:solidFill>
                <a:latin typeface="Rijksoverheid Sans"/>
              </a:rPr>
              <a:t>.</a:t>
            </a:r>
          </a:p>
          <a:p>
            <a:r>
              <a:rPr lang="nl-NL" sz="1200" dirty="0">
                <a:solidFill>
                  <a:srgbClr val="333333"/>
                </a:solidFill>
                <a:latin typeface="Rijksoverheid Sans"/>
              </a:rPr>
              <a:t>Artikel 116: </a:t>
            </a:r>
            <a:r>
              <a:rPr lang="nl-NL" sz="1200" b="0" i="0" dirty="0">
                <a:solidFill>
                  <a:srgbClr val="333333"/>
                </a:solidFill>
                <a:effectLst/>
                <a:latin typeface="Rijksoverheid Sans"/>
              </a:rPr>
              <a:t>Hij die onder een algemene titel een ander opvolgt, volgt daarmede die ander op in diens bezit en houderschap, met alle hoedanigheden en gebreken daarvan.</a:t>
            </a:r>
            <a:endParaRPr lang="nl-NL" sz="1200" dirty="0"/>
          </a:p>
        </p:txBody>
      </p:sp>
      <p:sp>
        <p:nvSpPr>
          <p:cNvPr id="40" name="Tekstvak 39">
            <a:extLst>
              <a:ext uri="{FF2B5EF4-FFF2-40B4-BE49-F238E27FC236}">
                <a16:creationId xmlns:a16="http://schemas.microsoft.com/office/drawing/2014/main" id="{C97AF01A-7713-4E5F-8208-87C7FC8ACBB3}"/>
              </a:ext>
            </a:extLst>
          </p:cNvPr>
          <p:cNvSpPr txBox="1"/>
          <p:nvPr/>
        </p:nvSpPr>
        <p:spPr>
          <a:xfrm>
            <a:off x="7537837" y="460075"/>
            <a:ext cx="4316569" cy="1938992"/>
          </a:xfrm>
          <a:prstGeom prst="rect">
            <a:avLst/>
          </a:prstGeom>
          <a:noFill/>
        </p:spPr>
        <p:txBody>
          <a:bodyPr wrap="square" rtlCol="0">
            <a:spAutoFit/>
          </a:bodyPr>
          <a:lstStyle/>
          <a:p>
            <a:r>
              <a:rPr lang="nl-NL" sz="1200" dirty="0"/>
              <a:t>Artikel 174: De bezitter van een opstal die niet voldoet aan de eisen die men daaraan in de gegeven omstandigheden kan stellen, en daardoor gevaar voor personen en zaken oplevert, is, wanneer dit gevaar zich verwezenlijkt, aansprakelijk.  </a:t>
            </a:r>
          </a:p>
          <a:p>
            <a:r>
              <a:rPr lang="nl-NL" sz="1200" dirty="0"/>
              <a:t>Artikel 185-193: Productenaansprakelijkheid</a:t>
            </a:r>
          </a:p>
          <a:p>
            <a:r>
              <a:rPr lang="nl-NL" sz="1200" dirty="0"/>
              <a:t>De producent is aansprakelijk voor de schade veroorzaakt door een gebrek in zijn product;</a:t>
            </a:r>
          </a:p>
          <a:p>
            <a:r>
              <a:rPr lang="nl-NL" sz="1200" dirty="0"/>
              <a:t>Een </a:t>
            </a:r>
            <a:r>
              <a:rPr lang="nl-NL" sz="1200" dirty="0" err="1"/>
              <a:t>produkt</a:t>
            </a:r>
            <a:r>
              <a:rPr lang="nl-NL" sz="1200" dirty="0"/>
              <a:t> is gebrekkig, indien het niet de veiligheid biedt die men daarvan mag verwachten, alle omstandigheden in aanmerking genomen.</a:t>
            </a:r>
          </a:p>
        </p:txBody>
      </p:sp>
      <p:sp>
        <p:nvSpPr>
          <p:cNvPr id="3" name="Tekstvak 2">
            <a:extLst>
              <a:ext uri="{FF2B5EF4-FFF2-40B4-BE49-F238E27FC236}">
                <a16:creationId xmlns:a16="http://schemas.microsoft.com/office/drawing/2014/main" id="{A0C7D2A4-87DE-4A01-BB26-1AEFF85090F1}"/>
              </a:ext>
            </a:extLst>
          </p:cNvPr>
          <p:cNvSpPr txBox="1"/>
          <p:nvPr/>
        </p:nvSpPr>
        <p:spPr>
          <a:xfrm>
            <a:off x="4969564" y="4888713"/>
            <a:ext cx="6884841" cy="1938992"/>
          </a:xfrm>
          <a:prstGeom prst="rect">
            <a:avLst/>
          </a:prstGeom>
          <a:noFill/>
        </p:spPr>
        <p:txBody>
          <a:bodyPr wrap="square" rtlCol="0">
            <a:spAutoFit/>
          </a:bodyPr>
          <a:lstStyle/>
          <a:p>
            <a:r>
              <a:rPr lang="nl-NL" sz="1200" dirty="0"/>
              <a:t>Strafbare feiten of delicten zijn onderverdeeld in 2 categorieën namelijk misdrijf en overtreding.</a:t>
            </a:r>
          </a:p>
          <a:p>
            <a:r>
              <a:rPr lang="nl-NL" sz="1200" dirty="0"/>
              <a:t>Behandeling gaat via de strafrechter van het Openbaar Ministerie.</a:t>
            </a:r>
          </a:p>
          <a:p>
            <a:endParaRPr lang="nl-NL" sz="1200" dirty="0"/>
          </a:p>
          <a:p>
            <a:r>
              <a:rPr lang="nl-NL" sz="1200" dirty="0"/>
              <a:t>Overtredingen van het strafrecht staat in het wetboek van strafrecht.</a:t>
            </a:r>
          </a:p>
          <a:p>
            <a:r>
              <a:rPr lang="nl-NL" sz="1200" dirty="0"/>
              <a:t>Artikel 1: Niet naleven van Arbeidsomstandighedenwet is een strafbaar feit</a:t>
            </a:r>
          </a:p>
          <a:p>
            <a:r>
              <a:rPr lang="nl-NL" sz="1200" dirty="0"/>
              <a:t>Artikel 6: Boetebepaling</a:t>
            </a:r>
          </a:p>
          <a:p>
            <a:r>
              <a:rPr lang="nl-NL" sz="1200" dirty="0"/>
              <a:t>Strafrecht artikel 23: </a:t>
            </a:r>
            <a:r>
              <a:rPr lang="nl-NL" sz="1200" b="0" i="0" dirty="0">
                <a:solidFill>
                  <a:srgbClr val="333333"/>
                </a:solidFill>
                <a:effectLst/>
                <a:latin typeface="Rijksoverheid Sans"/>
              </a:rPr>
              <a:t>De geldboete die voor een strafbaar feit ten hoogste kan worden opgelegd, is gelijk aan het bedrag van de categorie die voor dat feit is bepaald. </a:t>
            </a:r>
            <a:endParaRPr lang="nl-NL" sz="1200" dirty="0"/>
          </a:p>
          <a:p>
            <a:r>
              <a:rPr lang="nl-NL" sz="1200" dirty="0"/>
              <a:t>Regels staan in het wetboek van strafvordering</a:t>
            </a:r>
          </a:p>
          <a:p>
            <a:r>
              <a:rPr lang="nl-NL" sz="1200" dirty="0"/>
              <a:t>Arbowet</a:t>
            </a:r>
          </a:p>
        </p:txBody>
      </p:sp>
    </p:spTree>
    <p:extLst>
      <p:ext uri="{BB962C8B-B14F-4D97-AF65-F5344CB8AC3E}">
        <p14:creationId xmlns:p14="http://schemas.microsoft.com/office/powerpoint/2010/main" val="588153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2">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0">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0">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0">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0">
                                            <p:txEl>
                                              <p:pRg st="3" end="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03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03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9"/>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0"/>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1"/>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26" presetClass="entr" presetSubtype="0" fill="hold" nodeType="clickEffect">
                                  <p:stCondLst>
                                    <p:cond delay="0"/>
                                  </p:stCondLst>
                                  <p:childTnLst>
                                    <p:set>
                                      <p:cBhvr>
                                        <p:cTn id="110" dur="1" fill="hold">
                                          <p:stCondLst>
                                            <p:cond delay="0"/>
                                          </p:stCondLst>
                                        </p:cTn>
                                        <p:tgtEl>
                                          <p:spTgt spid="1030"/>
                                        </p:tgtEl>
                                        <p:attrNameLst>
                                          <p:attrName>style.visibility</p:attrName>
                                        </p:attrNameLst>
                                      </p:cBhvr>
                                      <p:to>
                                        <p:strVal val="visible"/>
                                      </p:to>
                                    </p:set>
                                    <p:animEffect transition="in" filter="wipe(down)">
                                      <p:cBhvr>
                                        <p:cTn id="111" dur="580">
                                          <p:stCondLst>
                                            <p:cond delay="0"/>
                                          </p:stCondLst>
                                        </p:cTn>
                                        <p:tgtEl>
                                          <p:spTgt spid="1030"/>
                                        </p:tgtEl>
                                      </p:cBhvr>
                                    </p:animEffect>
                                    <p:anim calcmode="lin" valueType="num">
                                      <p:cBhvr>
                                        <p:cTn id="112" dur="1822" tmFilter="0,0; 0.14,0.36; 0.43,0.73; 0.71,0.91; 1.0,1.0">
                                          <p:stCondLst>
                                            <p:cond delay="0"/>
                                          </p:stCondLst>
                                        </p:cTn>
                                        <p:tgtEl>
                                          <p:spTgt spid="1030"/>
                                        </p:tgtEl>
                                        <p:attrNameLst>
                                          <p:attrName>ppt_x</p:attrName>
                                        </p:attrNameLst>
                                      </p:cBhvr>
                                      <p:tavLst>
                                        <p:tav tm="0">
                                          <p:val>
                                            <p:strVal val="#ppt_x-0.25"/>
                                          </p:val>
                                        </p:tav>
                                        <p:tav tm="100000">
                                          <p:val>
                                            <p:strVal val="#ppt_x"/>
                                          </p:val>
                                        </p:tav>
                                      </p:tavLst>
                                    </p:anim>
                                    <p:anim calcmode="lin" valueType="num">
                                      <p:cBhvr>
                                        <p:cTn id="113" dur="664" tmFilter="0.0,0.0; 0.25,0.07; 0.50,0.2; 0.75,0.467; 1.0,1.0">
                                          <p:stCondLst>
                                            <p:cond delay="0"/>
                                          </p:stCondLst>
                                        </p:cTn>
                                        <p:tgtEl>
                                          <p:spTgt spid="1030"/>
                                        </p:tgtEl>
                                        <p:attrNameLst>
                                          <p:attrName>ppt_y</p:attrName>
                                        </p:attrNameLst>
                                      </p:cBhvr>
                                      <p:tavLst>
                                        <p:tav tm="0" fmla="#ppt_y-sin(pi*$)/3">
                                          <p:val>
                                            <p:fltVal val="0.5"/>
                                          </p:val>
                                        </p:tav>
                                        <p:tav tm="100000">
                                          <p:val>
                                            <p:fltVal val="1"/>
                                          </p:val>
                                        </p:tav>
                                      </p:tavLst>
                                    </p:anim>
                                    <p:anim calcmode="lin" valueType="num">
                                      <p:cBhvr>
                                        <p:cTn id="114" dur="664" tmFilter="0, 0; 0.125,0.2665; 0.25,0.4; 0.375,0.465; 0.5,0.5;  0.625,0.535; 0.75,0.6; 0.875,0.7335; 1,1">
                                          <p:stCondLst>
                                            <p:cond delay="664"/>
                                          </p:stCondLst>
                                        </p:cTn>
                                        <p:tgtEl>
                                          <p:spTgt spid="1030"/>
                                        </p:tgtEl>
                                        <p:attrNameLst>
                                          <p:attrName>ppt_y</p:attrName>
                                        </p:attrNameLst>
                                      </p:cBhvr>
                                      <p:tavLst>
                                        <p:tav tm="0" fmla="#ppt_y-sin(pi*$)/9">
                                          <p:val>
                                            <p:fltVal val="0"/>
                                          </p:val>
                                        </p:tav>
                                        <p:tav tm="100000">
                                          <p:val>
                                            <p:fltVal val="1"/>
                                          </p:val>
                                        </p:tav>
                                      </p:tavLst>
                                    </p:anim>
                                    <p:anim calcmode="lin" valueType="num">
                                      <p:cBhvr>
                                        <p:cTn id="115" dur="332" tmFilter="0, 0; 0.125,0.2665; 0.25,0.4; 0.375,0.465; 0.5,0.5;  0.625,0.535; 0.75,0.6; 0.875,0.7335; 1,1">
                                          <p:stCondLst>
                                            <p:cond delay="1324"/>
                                          </p:stCondLst>
                                        </p:cTn>
                                        <p:tgtEl>
                                          <p:spTgt spid="1030"/>
                                        </p:tgtEl>
                                        <p:attrNameLst>
                                          <p:attrName>ppt_y</p:attrName>
                                        </p:attrNameLst>
                                      </p:cBhvr>
                                      <p:tavLst>
                                        <p:tav tm="0" fmla="#ppt_y-sin(pi*$)/27">
                                          <p:val>
                                            <p:fltVal val="0"/>
                                          </p:val>
                                        </p:tav>
                                        <p:tav tm="100000">
                                          <p:val>
                                            <p:fltVal val="1"/>
                                          </p:val>
                                        </p:tav>
                                      </p:tavLst>
                                    </p:anim>
                                    <p:anim calcmode="lin" valueType="num">
                                      <p:cBhvr>
                                        <p:cTn id="116" dur="164" tmFilter="0, 0; 0.125,0.2665; 0.25,0.4; 0.375,0.465; 0.5,0.5;  0.625,0.535; 0.75,0.6; 0.875,0.7335; 1,1">
                                          <p:stCondLst>
                                            <p:cond delay="1656"/>
                                          </p:stCondLst>
                                        </p:cTn>
                                        <p:tgtEl>
                                          <p:spTgt spid="1030"/>
                                        </p:tgtEl>
                                        <p:attrNameLst>
                                          <p:attrName>ppt_y</p:attrName>
                                        </p:attrNameLst>
                                      </p:cBhvr>
                                      <p:tavLst>
                                        <p:tav tm="0" fmla="#ppt_y-sin(pi*$)/81">
                                          <p:val>
                                            <p:fltVal val="0"/>
                                          </p:val>
                                        </p:tav>
                                        <p:tav tm="100000">
                                          <p:val>
                                            <p:fltVal val="1"/>
                                          </p:val>
                                        </p:tav>
                                      </p:tavLst>
                                    </p:anim>
                                    <p:animScale>
                                      <p:cBhvr>
                                        <p:cTn id="117" dur="26">
                                          <p:stCondLst>
                                            <p:cond delay="650"/>
                                          </p:stCondLst>
                                        </p:cTn>
                                        <p:tgtEl>
                                          <p:spTgt spid="1030"/>
                                        </p:tgtEl>
                                      </p:cBhvr>
                                      <p:to x="100000" y="60000"/>
                                    </p:animScale>
                                    <p:animScale>
                                      <p:cBhvr>
                                        <p:cTn id="118" dur="166" decel="50000">
                                          <p:stCondLst>
                                            <p:cond delay="676"/>
                                          </p:stCondLst>
                                        </p:cTn>
                                        <p:tgtEl>
                                          <p:spTgt spid="1030"/>
                                        </p:tgtEl>
                                      </p:cBhvr>
                                      <p:to x="100000" y="100000"/>
                                    </p:animScale>
                                    <p:animScale>
                                      <p:cBhvr>
                                        <p:cTn id="119" dur="26">
                                          <p:stCondLst>
                                            <p:cond delay="1312"/>
                                          </p:stCondLst>
                                        </p:cTn>
                                        <p:tgtEl>
                                          <p:spTgt spid="1030"/>
                                        </p:tgtEl>
                                      </p:cBhvr>
                                      <p:to x="100000" y="80000"/>
                                    </p:animScale>
                                    <p:animScale>
                                      <p:cBhvr>
                                        <p:cTn id="120" dur="166" decel="50000">
                                          <p:stCondLst>
                                            <p:cond delay="1338"/>
                                          </p:stCondLst>
                                        </p:cTn>
                                        <p:tgtEl>
                                          <p:spTgt spid="1030"/>
                                        </p:tgtEl>
                                      </p:cBhvr>
                                      <p:to x="100000" y="100000"/>
                                    </p:animScale>
                                    <p:animScale>
                                      <p:cBhvr>
                                        <p:cTn id="121" dur="26">
                                          <p:stCondLst>
                                            <p:cond delay="1642"/>
                                          </p:stCondLst>
                                        </p:cTn>
                                        <p:tgtEl>
                                          <p:spTgt spid="1030"/>
                                        </p:tgtEl>
                                      </p:cBhvr>
                                      <p:to x="100000" y="90000"/>
                                    </p:animScale>
                                    <p:animScale>
                                      <p:cBhvr>
                                        <p:cTn id="122" dur="166" decel="50000">
                                          <p:stCondLst>
                                            <p:cond delay="1668"/>
                                          </p:stCondLst>
                                        </p:cTn>
                                        <p:tgtEl>
                                          <p:spTgt spid="1030"/>
                                        </p:tgtEl>
                                      </p:cBhvr>
                                      <p:to x="100000" y="100000"/>
                                    </p:animScale>
                                    <p:animScale>
                                      <p:cBhvr>
                                        <p:cTn id="123" dur="26">
                                          <p:stCondLst>
                                            <p:cond delay="1808"/>
                                          </p:stCondLst>
                                        </p:cTn>
                                        <p:tgtEl>
                                          <p:spTgt spid="1030"/>
                                        </p:tgtEl>
                                      </p:cBhvr>
                                      <p:to x="100000" y="95000"/>
                                    </p:animScale>
                                    <p:animScale>
                                      <p:cBhvr>
                                        <p:cTn id="124" dur="166" decel="50000">
                                          <p:stCondLst>
                                            <p:cond delay="1834"/>
                                          </p:stCondLst>
                                        </p:cTn>
                                        <p:tgtEl>
                                          <p:spTgt spid="103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animBg="1"/>
      <p:bldP spid="30" grpId="0" animBg="1"/>
      <p:bldP spid="31" grpId="0"/>
      <p:bldP spid="38" grpId="0"/>
      <p:bldP spid="32" grpId="0" build="p"/>
      <p:bldP spid="40" grpId="0" build="p"/>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25A9F54A-C559-49E5-809F-F3266900ADC8}"/>
              </a:ext>
            </a:extLst>
          </p:cNvPr>
          <p:cNvSpPr>
            <a:spLocks noChangeAspect="1"/>
          </p:cNvSpPr>
          <p:nvPr/>
        </p:nvSpPr>
        <p:spPr>
          <a:xfrm>
            <a:off x="374125" y="236063"/>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a:extLst>
              <a:ext uri="{FF2B5EF4-FFF2-40B4-BE49-F238E27FC236}">
                <a16:creationId xmlns:a16="http://schemas.microsoft.com/office/drawing/2014/main" id="{F69CF88F-0159-498A-B1FD-E29F71A51BED}"/>
              </a:ext>
            </a:extLst>
          </p:cNvPr>
          <p:cNvSpPr>
            <a:spLocks noChangeAspect="1"/>
          </p:cNvSpPr>
          <p:nvPr/>
        </p:nvSpPr>
        <p:spPr>
          <a:xfrm>
            <a:off x="363495" y="1871557"/>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a:extLst>
              <a:ext uri="{FF2B5EF4-FFF2-40B4-BE49-F238E27FC236}">
                <a16:creationId xmlns:a16="http://schemas.microsoft.com/office/drawing/2014/main" id="{09209F64-CD31-486A-9B86-366C80A0D91D}"/>
              </a:ext>
            </a:extLst>
          </p:cNvPr>
          <p:cNvSpPr>
            <a:spLocks noChangeAspect="1"/>
          </p:cNvSpPr>
          <p:nvPr/>
        </p:nvSpPr>
        <p:spPr>
          <a:xfrm>
            <a:off x="331594" y="3542788"/>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a:extLst>
              <a:ext uri="{FF2B5EF4-FFF2-40B4-BE49-F238E27FC236}">
                <a16:creationId xmlns:a16="http://schemas.microsoft.com/office/drawing/2014/main" id="{5109FC34-5797-4125-BDB9-A3978F581F01}"/>
              </a:ext>
            </a:extLst>
          </p:cNvPr>
          <p:cNvSpPr>
            <a:spLocks noChangeAspect="1"/>
          </p:cNvSpPr>
          <p:nvPr/>
        </p:nvSpPr>
        <p:spPr>
          <a:xfrm>
            <a:off x="320964" y="5178282"/>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73907058-8DF7-4667-93AF-53C169844B8D}"/>
              </a:ext>
            </a:extLst>
          </p:cNvPr>
          <p:cNvSpPr/>
          <p:nvPr/>
        </p:nvSpPr>
        <p:spPr>
          <a:xfrm>
            <a:off x="374125" y="637954"/>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Arbowet</a:t>
            </a:r>
          </a:p>
        </p:txBody>
      </p:sp>
      <p:sp>
        <p:nvSpPr>
          <p:cNvPr id="14" name="Rechthoek 13">
            <a:extLst>
              <a:ext uri="{FF2B5EF4-FFF2-40B4-BE49-F238E27FC236}">
                <a16:creationId xmlns:a16="http://schemas.microsoft.com/office/drawing/2014/main" id="{23A5DA52-65BC-493E-ACAA-5E60F527C0B0}"/>
              </a:ext>
            </a:extLst>
          </p:cNvPr>
          <p:cNvSpPr/>
          <p:nvPr/>
        </p:nvSpPr>
        <p:spPr>
          <a:xfrm>
            <a:off x="363495" y="2291115"/>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Arbo-besluit</a:t>
            </a:r>
          </a:p>
        </p:txBody>
      </p:sp>
      <p:sp>
        <p:nvSpPr>
          <p:cNvPr id="15" name="Rechthoek 14">
            <a:extLst>
              <a:ext uri="{FF2B5EF4-FFF2-40B4-BE49-F238E27FC236}">
                <a16:creationId xmlns:a16="http://schemas.microsoft.com/office/drawing/2014/main" id="{85095059-8620-4EC3-A8D9-8ED4412E747C}"/>
              </a:ext>
            </a:extLst>
          </p:cNvPr>
          <p:cNvSpPr/>
          <p:nvPr/>
        </p:nvSpPr>
        <p:spPr>
          <a:xfrm>
            <a:off x="320964" y="3962346"/>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Arbo-regeling</a:t>
            </a:r>
          </a:p>
        </p:txBody>
      </p:sp>
      <p:sp>
        <p:nvSpPr>
          <p:cNvPr id="16" name="Rechthoek 15">
            <a:extLst>
              <a:ext uri="{FF2B5EF4-FFF2-40B4-BE49-F238E27FC236}">
                <a16:creationId xmlns:a16="http://schemas.microsoft.com/office/drawing/2014/main" id="{FFD7B530-7D19-489D-86E9-5A51251BE50C}"/>
              </a:ext>
            </a:extLst>
          </p:cNvPr>
          <p:cNvSpPr/>
          <p:nvPr/>
        </p:nvSpPr>
        <p:spPr>
          <a:xfrm>
            <a:off x="320964" y="5504067"/>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a:t>
            </a:r>
          </a:p>
          <a:p>
            <a:pPr algn="ctr"/>
            <a:r>
              <a:rPr lang="nl-NL" sz="1200" b="1" dirty="0">
                <a:solidFill>
                  <a:srgbClr val="FFFF00"/>
                </a:solidFill>
              </a:rPr>
              <a:t>beleidsregels</a:t>
            </a:r>
          </a:p>
        </p:txBody>
      </p:sp>
      <p:sp>
        <p:nvSpPr>
          <p:cNvPr id="17" name="Tekstvak 16">
            <a:extLst>
              <a:ext uri="{FF2B5EF4-FFF2-40B4-BE49-F238E27FC236}">
                <a16:creationId xmlns:a16="http://schemas.microsoft.com/office/drawing/2014/main" id="{E21DD47F-1CF9-4D46-BB84-391832321420}"/>
              </a:ext>
            </a:extLst>
          </p:cNvPr>
          <p:cNvSpPr txBox="1"/>
          <p:nvPr/>
        </p:nvSpPr>
        <p:spPr>
          <a:xfrm>
            <a:off x="1818167" y="236063"/>
            <a:ext cx="10111563" cy="1200329"/>
          </a:xfrm>
          <a:prstGeom prst="rect">
            <a:avLst/>
          </a:prstGeom>
          <a:noFill/>
        </p:spPr>
        <p:txBody>
          <a:bodyPr wrap="square" rtlCol="0">
            <a:spAutoFit/>
          </a:bodyPr>
          <a:lstStyle/>
          <a:p>
            <a:r>
              <a:rPr lang="nl-NL" dirty="0"/>
              <a:t>Artikel 3: Gevaar voor werknemers</a:t>
            </a:r>
          </a:p>
          <a:p>
            <a:r>
              <a:rPr lang="nl-NL" dirty="0"/>
              <a:t>Artikel 8: Voorlichting en onderricht</a:t>
            </a:r>
          </a:p>
          <a:p>
            <a:r>
              <a:rPr lang="nl-NL" dirty="0"/>
              <a:t>Artikel 10: Gevaar voor derden</a:t>
            </a:r>
          </a:p>
          <a:p>
            <a:r>
              <a:rPr lang="nl-NL" dirty="0"/>
              <a:t>Artikel 16: Arbeidsomstandigheden van de werknemer</a:t>
            </a:r>
          </a:p>
        </p:txBody>
      </p:sp>
      <p:sp>
        <p:nvSpPr>
          <p:cNvPr id="18" name="Tekstvak 17">
            <a:extLst>
              <a:ext uri="{FF2B5EF4-FFF2-40B4-BE49-F238E27FC236}">
                <a16:creationId xmlns:a16="http://schemas.microsoft.com/office/drawing/2014/main" id="{B9F70EBA-669A-4673-852B-A685CB989A68}"/>
              </a:ext>
            </a:extLst>
          </p:cNvPr>
          <p:cNvSpPr txBox="1"/>
          <p:nvPr/>
        </p:nvSpPr>
        <p:spPr>
          <a:xfrm>
            <a:off x="1765004" y="1871557"/>
            <a:ext cx="3876318" cy="646331"/>
          </a:xfrm>
          <a:prstGeom prst="rect">
            <a:avLst/>
          </a:prstGeom>
          <a:noFill/>
        </p:spPr>
        <p:txBody>
          <a:bodyPr wrap="none" rtlCol="0">
            <a:spAutoFit/>
          </a:bodyPr>
          <a:lstStyle/>
          <a:p>
            <a:r>
              <a:rPr lang="nl-NL" dirty="0"/>
              <a:t>Artikel 3.4: Elektrische installaties</a:t>
            </a:r>
          </a:p>
          <a:p>
            <a:r>
              <a:rPr lang="nl-NL" dirty="0"/>
              <a:t>Artikel 3.5: Elektrische werkzaamheden</a:t>
            </a:r>
          </a:p>
        </p:txBody>
      </p:sp>
      <p:sp>
        <p:nvSpPr>
          <p:cNvPr id="19" name="Tekstvak 18">
            <a:extLst>
              <a:ext uri="{FF2B5EF4-FFF2-40B4-BE49-F238E27FC236}">
                <a16:creationId xmlns:a16="http://schemas.microsoft.com/office/drawing/2014/main" id="{43B6949E-2914-414E-A5B3-702B2CA44FB5}"/>
              </a:ext>
            </a:extLst>
          </p:cNvPr>
          <p:cNvSpPr txBox="1"/>
          <p:nvPr/>
        </p:nvSpPr>
        <p:spPr>
          <a:xfrm>
            <a:off x="1743739" y="5180901"/>
            <a:ext cx="5210465" cy="1477328"/>
          </a:xfrm>
          <a:prstGeom prst="rect">
            <a:avLst/>
          </a:prstGeom>
          <a:noFill/>
        </p:spPr>
        <p:txBody>
          <a:bodyPr wrap="none" rtlCol="0">
            <a:spAutoFit/>
          </a:bodyPr>
          <a:lstStyle/>
          <a:p>
            <a:r>
              <a:rPr lang="nl-NL" dirty="0"/>
              <a:t>Geharmoniseerde normen</a:t>
            </a:r>
          </a:p>
          <a:p>
            <a:r>
              <a:rPr lang="nl-NL" dirty="0"/>
              <a:t>NEN 1010: Aanleg </a:t>
            </a:r>
          </a:p>
          <a:p>
            <a:r>
              <a:rPr lang="nl-NL" dirty="0"/>
              <a:t>NEN-EN 50110: Bedrijfsvoering elektrische installaties</a:t>
            </a:r>
          </a:p>
          <a:p>
            <a:r>
              <a:rPr lang="nl-NL" dirty="0"/>
              <a:t>NEN 3140: Laagspanningsinstallaties</a:t>
            </a:r>
          </a:p>
          <a:p>
            <a:r>
              <a:rPr lang="nl-NL" dirty="0"/>
              <a:t>NEN 3840: Hoogspanningsinstallaties  </a:t>
            </a:r>
          </a:p>
        </p:txBody>
      </p:sp>
    </p:spTree>
    <p:extLst>
      <p:ext uri="{BB962C8B-B14F-4D97-AF65-F5344CB8AC3E}">
        <p14:creationId xmlns:p14="http://schemas.microsoft.com/office/powerpoint/2010/main" val="289402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3" grpId="0" animBg="1"/>
      <p:bldP spid="14" grpId="0" animBg="1"/>
      <p:bldP spid="15" grpId="0" animBg="1"/>
      <p:bldP spid="16" grpId="0" animBg="1"/>
      <p:bldP spid="17" grpId="0" build="p"/>
      <p:bldP spid="18" grpId="0" build="p"/>
      <p:bldP spid="1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25A9F54A-C559-49E5-809F-F3266900ADC8}"/>
              </a:ext>
            </a:extLst>
          </p:cNvPr>
          <p:cNvSpPr>
            <a:spLocks noChangeAspect="1"/>
          </p:cNvSpPr>
          <p:nvPr/>
        </p:nvSpPr>
        <p:spPr>
          <a:xfrm>
            <a:off x="374125" y="2670924"/>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73907058-8DF7-4667-93AF-53C169844B8D}"/>
              </a:ext>
            </a:extLst>
          </p:cNvPr>
          <p:cNvSpPr/>
          <p:nvPr/>
        </p:nvSpPr>
        <p:spPr>
          <a:xfrm>
            <a:off x="374125" y="3072815"/>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Arbowet</a:t>
            </a:r>
          </a:p>
        </p:txBody>
      </p:sp>
      <p:sp>
        <p:nvSpPr>
          <p:cNvPr id="17" name="Tekstvak 16">
            <a:extLst>
              <a:ext uri="{FF2B5EF4-FFF2-40B4-BE49-F238E27FC236}">
                <a16:creationId xmlns:a16="http://schemas.microsoft.com/office/drawing/2014/main" id="{E21DD47F-1CF9-4D46-BB84-391832321420}"/>
              </a:ext>
            </a:extLst>
          </p:cNvPr>
          <p:cNvSpPr txBox="1"/>
          <p:nvPr/>
        </p:nvSpPr>
        <p:spPr>
          <a:xfrm>
            <a:off x="1818167" y="2670924"/>
            <a:ext cx="10111563" cy="1477328"/>
          </a:xfrm>
          <a:prstGeom prst="rect">
            <a:avLst/>
          </a:prstGeom>
          <a:noFill/>
        </p:spPr>
        <p:txBody>
          <a:bodyPr wrap="square" rtlCol="0">
            <a:spAutoFit/>
          </a:bodyPr>
          <a:lstStyle/>
          <a:p>
            <a:r>
              <a:rPr lang="nl-NL" b="1" dirty="0"/>
              <a:t>Artikel 3: Gevaar voor werknemers</a:t>
            </a:r>
          </a:p>
          <a:p>
            <a:endParaRPr lang="nl-NL" b="1" dirty="0"/>
          </a:p>
          <a:p>
            <a:r>
              <a:rPr lang="nl-NL" b="0" i="0" dirty="0">
                <a:solidFill>
                  <a:srgbClr val="333333"/>
                </a:solidFill>
                <a:effectLst/>
                <a:latin typeface="Rijksoverheid Sans"/>
              </a:rPr>
              <a:t>De werkgever zorgt voor de veiligheid en de gezondheid van de werknemers inzake alle met de arbeid verbonden aspecten en voert daartoe een beleid dat is gericht op zo goed mogelijke arbeidsomstandigheden</a:t>
            </a:r>
            <a:endParaRPr lang="nl-NL" dirty="0"/>
          </a:p>
        </p:txBody>
      </p:sp>
    </p:spTree>
    <p:extLst>
      <p:ext uri="{BB962C8B-B14F-4D97-AF65-F5344CB8AC3E}">
        <p14:creationId xmlns:p14="http://schemas.microsoft.com/office/powerpoint/2010/main" val="785451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25A9F54A-C559-49E5-809F-F3266900ADC8}"/>
              </a:ext>
            </a:extLst>
          </p:cNvPr>
          <p:cNvSpPr>
            <a:spLocks noChangeAspect="1"/>
          </p:cNvSpPr>
          <p:nvPr/>
        </p:nvSpPr>
        <p:spPr>
          <a:xfrm>
            <a:off x="374125" y="2670924"/>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73907058-8DF7-4667-93AF-53C169844B8D}"/>
              </a:ext>
            </a:extLst>
          </p:cNvPr>
          <p:cNvSpPr/>
          <p:nvPr/>
        </p:nvSpPr>
        <p:spPr>
          <a:xfrm>
            <a:off x="374125" y="3072815"/>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Arbowet</a:t>
            </a:r>
          </a:p>
        </p:txBody>
      </p:sp>
      <p:sp>
        <p:nvSpPr>
          <p:cNvPr id="17" name="Tekstvak 16">
            <a:extLst>
              <a:ext uri="{FF2B5EF4-FFF2-40B4-BE49-F238E27FC236}">
                <a16:creationId xmlns:a16="http://schemas.microsoft.com/office/drawing/2014/main" id="{E21DD47F-1CF9-4D46-BB84-391832321420}"/>
              </a:ext>
            </a:extLst>
          </p:cNvPr>
          <p:cNvSpPr txBox="1"/>
          <p:nvPr/>
        </p:nvSpPr>
        <p:spPr>
          <a:xfrm>
            <a:off x="1818167" y="576307"/>
            <a:ext cx="10111563" cy="5909310"/>
          </a:xfrm>
          <a:prstGeom prst="rect">
            <a:avLst/>
          </a:prstGeom>
          <a:noFill/>
        </p:spPr>
        <p:txBody>
          <a:bodyPr wrap="square" rtlCol="0">
            <a:spAutoFit/>
          </a:bodyPr>
          <a:lstStyle/>
          <a:p>
            <a:r>
              <a:rPr lang="nl-NL" b="1" dirty="0"/>
              <a:t>Artikel 8: Voorlichting en onderricht</a:t>
            </a:r>
          </a:p>
          <a:p>
            <a:endParaRPr lang="nl-NL" b="1" dirty="0"/>
          </a:p>
          <a:p>
            <a:pPr marL="342900" indent="-342900" algn="l">
              <a:buFont typeface="+mj-lt"/>
              <a:buAutoNum type="arabicPeriod"/>
            </a:pPr>
            <a:r>
              <a:rPr lang="nl-NL" b="0" i="0" dirty="0">
                <a:solidFill>
                  <a:srgbClr val="333333"/>
                </a:solidFill>
                <a:effectLst/>
                <a:latin typeface="Rijksoverheid Sans"/>
              </a:rPr>
              <a:t>De werkgever zorgt ervoor dat de werknemers doeltreffend worden ingelicht over de te verrichten werkzaamheden en de daaraan verbonden risico's, alsmede over de maatregelen die erop gericht zijn deze risico's te voorkomen of te beperken. </a:t>
            </a:r>
            <a:br>
              <a:rPr lang="nl-NL" b="0" i="0" dirty="0">
                <a:solidFill>
                  <a:srgbClr val="333333"/>
                </a:solidFill>
                <a:effectLst/>
                <a:latin typeface="Rijksoverheid Sans"/>
              </a:rPr>
            </a:br>
            <a:r>
              <a:rPr lang="nl-NL" b="0" i="0" dirty="0">
                <a:solidFill>
                  <a:srgbClr val="333333"/>
                </a:solidFill>
                <a:effectLst/>
                <a:latin typeface="Rijksoverheid Sans"/>
              </a:rPr>
              <a:t>Tevens zorgt de werkgever ervoor dat de werknemers doeltreffend worden ingelicht over de wijze waarop de deskundige bijstand, bedoeld in de </a:t>
            </a:r>
            <a:r>
              <a:rPr lang="nl-NL" b="0" i="0" u="sng" dirty="0">
                <a:solidFill>
                  <a:srgbClr val="154273"/>
                </a:solidFill>
                <a:effectLst/>
                <a:latin typeface="Rijksoverheid Sans"/>
                <a:hlinkClick r:id="rId2"/>
              </a:rPr>
              <a:t>artikelen 13</a:t>
            </a:r>
            <a:r>
              <a:rPr lang="nl-NL" b="0" i="0" dirty="0">
                <a:solidFill>
                  <a:srgbClr val="333333"/>
                </a:solidFill>
                <a:effectLst/>
                <a:latin typeface="Rijksoverheid Sans"/>
              </a:rPr>
              <a:t>, </a:t>
            </a:r>
            <a:r>
              <a:rPr lang="nl-NL" b="0" i="0" u="sng" dirty="0">
                <a:solidFill>
                  <a:srgbClr val="154273"/>
                </a:solidFill>
                <a:effectLst/>
                <a:latin typeface="Rijksoverheid Sans"/>
                <a:hlinkClick r:id="rId3"/>
              </a:rPr>
              <a:t>14</a:t>
            </a:r>
            <a:r>
              <a:rPr lang="nl-NL" b="0" i="0" dirty="0">
                <a:solidFill>
                  <a:srgbClr val="333333"/>
                </a:solidFill>
                <a:effectLst/>
                <a:latin typeface="Rijksoverheid Sans"/>
              </a:rPr>
              <a:t>, </a:t>
            </a:r>
            <a:r>
              <a:rPr lang="nl-NL" b="0" i="0" u="sng" dirty="0">
                <a:solidFill>
                  <a:srgbClr val="154273"/>
                </a:solidFill>
                <a:effectLst/>
                <a:latin typeface="Rijksoverheid Sans"/>
                <a:hlinkClick r:id="rId4"/>
              </a:rPr>
              <a:t>14a</a:t>
            </a:r>
            <a:r>
              <a:rPr lang="nl-NL" b="0" i="0" dirty="0">
                <a:solidFill>
                  <a:srgbClr val="333333"/>
                </a:solidFill>
                <a:effectLst/>
                <a:latin typeface="Rijksoverheid Sans"/>
              </a:rPr>
              <a:t> en </a:t>
            </a:r>
            <a:r>
              <a:rPr lang="nl-NL" b="0" i="0" u="sng" dirty="0">
                <a:solidFill>
                  <a:srgbClr val="154273"/>
                </a:solidFill>
                <a:effectLst/>
                <a:latin typeface="Rijksoverheid Sans"/>
                <a:hlinkClick r:id="rId5"/>
              </a:rPr>
              <a:t>15</a:t>
            </a:r>
            <a:r>
              <a:rPr lang="nl-NL" b="0" i="0" dirty="0">
                <a:solidFill>
                  <a:srgbClr val="333333"/>
                </a:solidFill>
                <a:effectLst/>
                <a:latin typeface="Rijksoverheid Sans"/>
              </a:rPr>
              <a:t>, in zijn bedrijf of inrichting is georganiseerd.</a:t>
            </a:r>
          </a:p>
          <a:p>
            <a:pPr marL="342900" indent="-342900" algn="l">
              <a:buFont typeface="+mj-lt"/>
              <a:buAutoNum type="arabicPeriod"/>
            </a:pPr>
            <a:r>
              <a:rPr lang="nl-NL" b="0" i="0" dirty="0">
                <a:solidFill>
                  <a:srgbClr val="333333"/>
                </a:solidFill>
                <a:effectLst/>
                <a:latin typeface="Rijksoverheid Sans"/>
              </a:rPr>
              <a:t>De werkgever zorgt ervoor dat aan de werknemers doeltreffend en aan hun onderscheiden taken aangepast onderricht wordt verstrekt met betrekking tot de arbeidsomstandigheden.</a:t>
            </a:r>
          </a:p>
          <a:p>
            <a:pPr marL="342900" indent="-342900" algn="l">
              <a:buFont typeface="+mj-lt"/>
              <a:buAutoNum type="arabicPeriod"/>
            </a:pPr>
            <a:r>
              <a:rPr lang="nl-NL" b="0" i="0" dirty="0">
                <a:solidFill>
                  <a:srgbClr val="333333"/>
                </a:solidFill>
                <a:effectLst/>
                <a:latin typeface="Rijksoverheid Sans"/>
              </a:rPr>
              <a:t>Indien persoonlijke beschermingsmiddelen ter beschikking van de werknemers worden gesteld en indien op arbeidsmiddelen of anderszins beveiligingen zijn aangebracht, zorgt de werkgever ervoor dat de werknemers op de hoogte zijn van hun doel en werking en de wijze waarop zij deze dienen te gebruiken.</a:t>
            </a:r>
          </a:p>
          <a:p>
            <a:pPr marL="342900" indent="-342900" algn="l">
              <a:buFont typeface="+mj-lt"/>
              <a:buAutoNum type="arabicPeriod"/>
            </a:pPr>
            <a:r>
              <a:rPr lang="nl-NL" b="0" i="0" dirty="0">
                <a:solidFill>
                  <a:srgbClr val="333333"/>
                </a:solidFill>
                <a:effectLst/>
                <a:latin typeface="Rijksoverheid Sans"/>
              </a:rPr>
              <a:t>De werkgever ziet toe op de naleving van de instructies en voorschriften gericht op het voorkomen of beperken van de in het eerste lid genoemde risico's alsmede op het juiste gebruik van persoonlijke beschermingsmiddelen.</a:t>
            </a:r>
          </a:p>
          <a:p>
            <a:pPr marL="342900" indent="-342900" algn="l">
              <a:buFont typeface="+mj-lt"/>
              <a:buAutoNum type="arabicPeriod"/>
            </a:pPr>
            <a:r>
              <a:rPr lang="nl-NL" b="0" i="0" dirty="0">
                <a:solidFill>
                  <a:srgbClr val="333333"/>
                </a:solidFill>
                <a:effectLst/>
                <a:latin typeface="Rijksoverheid Sans"/>
              </a:rPr>
              <a:t>Indien binnen de onderneming werknemers jonger dan 18 jaar werkzaam zijn, houdt de werkgever bij de uitvoering van de in de voorgaande leden genoemde verplichtingen in het bijzonder rekening met de aan de jeugdige leeftijd inherente beperkte werkervaring en onvoltooide lichamelijke en geestelijke ontwikkeling van deze werknemers.</a:t>
            </a:r>
            <a:endParaRPr lang="nl-NL" dirty="0"/>
          </a:p>
        </p:txBody>
      </p:sp>
    </p:spTree>
    <p:extLst>
      <p:ext uri="{BB962C8B-B14F-4D97-AF65-F5344CB8AC3E}">
        <p14:creationId xmlns:p14="http://schemas.microsoft.com/office/powerpoint/2010/main" val="1266484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a:extLst>
              <a:ext uri="{FF2B5EF4-FFF2-40B4-BE49-F238E27FC236}">
                <a16:creationId xmlns:a16="http://schemas.microsoft.com/office/drawing/2014/main" id="{25A9F54A-C559-49E5-809F-F3266900ADC8}"/>
              </a:ext>
            </a:extLst>
          </p:cNvPr>
          <p:cNvSpPr>
            <a:spLocks noChangeAspect="1"/>
          </p:cNvSpPr>
          <p:nvPr/>
        </p:nvSpPr>
        <p:spPr>
          <a:xfrm>
            <a:off x="374125" y="2670924"/>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Rechthoek 12">
            <a:extLst>
              <a:ext uri="{FF2B5EF4-FFF2-40B4-BE49-F238E27FC236}">
                <a16:creationId xmlns:a16="http://schemas.microsoft.com/office/drawing/2014/main" id="{73907058-8DF7-4667-93AF-53C169844B8D}"/>
              </a:ext>
            </a:extLst>
          </p:cNvPr>
          <p:cNvSpPr/>
          <p:nvPr/>
        </p:nvSpPr>
        <p:spPr>
          <a:xfrm>
            <a:off x="374125" y="3072815"/>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Arbowet</a:t>
            </a:r>
          </a:p>
        </p:txBody>
      </p:sp>
      <p:sp>
        <p:nvSpPr>
          <p:cNvPr id="17" name="Tekstvak 16">
            <a:extLst>
              <a:ext uri="{FF2B5EF4-FFF2-40B4-BE49-F238E27FC236}">
                <a16:creationId xmlns:a16="http://schemas.microsoft.com/office/drawing/2014/main" id="{E21DD47F-1CF9-4D46-BB84-391832321420}"/>
              </a:ext>
            </a:extLst>
          </p:cNvPr>
          <p:cNvSpPr txBox="1"/>
          <p:nvPr/>
        </p:nvSpPr>
        <p:spPr>
          <a:xfrm>
            <a:off x="1818167" y="236063"/>
            <a:ext cx="10111563" cy="6186309"/>
          </a:xfrm>
          <a:prstGeom prst="rect">
            <a:avLst/>
          </a:prstGeom>
          <a:noFill/>
        </p:spPr>
        <p:txBody>
          <a:bodyPr wrap="square" rtlCol="0">
            <a:spAutoFit/>
          </a:bodyPr>
          <a:lstStyle/>
          <a:p>
            <a:r>
              <a:rPr lang="nl-NL" b="1" dirty="0"/>
              <a:t>Artikel 10: Voorkomen gevaar voor derden</a:t>
            </a:r>
          </a:p>
          <a:p>
            <a:endParaRPr lang="nl-NL" b="0" i="0" dirty="0">
              <a:solidFill>
                <a:srgbClr val="333333"/>
              </a:solidFill>
              <a:effectLst/>
              <a:latin typeface="Rijksoverheid Sans"/>
            </a:endParaRPr>
          </a:p>
          <a:p>
            <a:r>
              <a:rPr lang="nl-NL" b="0" i="0" dirty="0">
                <a:solidFill>
                  <a:srgbClr val="333333"/>
                </a:solidFill>
                <a:effectLst/>
                <a:latin typeface="Rijksoverheid Sans"/>
              </a:rPr>
              <a:t>Indien bij of in rechtstreeks verband met de arbeid die de werkgever door zijn werknemers doet verrichten in een bedrijf of een inrichting of in de onmiddellijke omgeving daarvan gevaar kan ontstaan voor de veiligheid of de gezondheid van andere personen dan die werknemers, neemt de werkgever doeltreffende maatregelen ter voorkoming van dat gevaar.</a:t>
            </a:r>
            <a:endParaRPr lang="nl-NL" dirty="0"/>
          </a:p>
          <a:p>
            <a:endParaRPr lang="nl-NL" dirty="0"/>
          </a:p>
          <a:p>
            <a:endParaRPr lang="nl-NL" dirty="0"/>
          </a:p>
          <a:p>
            <a:r>
              <a:rPr lang="nl-NL" b="1" dirty="0"/>
              <a:t>Artikel 16: Arbeidsomstandigheden van de werknemer</a:t>
            </a:r>
          </a:p>
          <a:p>
            <a:endParaRPr lang="nl-NL" b="1" dirty="0"/>
          </a:p>
          <a:p>
            <a:r>
              <a:rPr lang="nl-NL" b="0" i="0" dirty="0">
                <a:solidFill>
                  <a:srgbClr val="333333"/>
                </a:solidFill>
                <a:effectLst/>
                <a:latin typeface="Rijksoverheid Sans"/>
              </a:rPr>
              <a:t>Bij of krachtens algemene maatregel van bestuur worden regels gesteld in verband met arbeidsomstandigheden van de werknemers en heeft betrekking op de arbozorg en de organisatie van de arbeid, de inrichting van de arbeidsplaatsen, het werken met gevaarlijke stoffen en biologische agentia, de mate van fysieke belasting waaraan werknemers blootstaan, de fysische factoren die zich op de arbeidsplaats voordoen, de bij de arbeid gebruikte arbeidsmiddelen en persoonlijke beschermingsmiddelen en de op de arbeidsplaats te gebruiken veiligheids- en gezondheidssignalering.</a:t>
            </a:r>
          </a:p>
          <a:p>
            <a:endParaRPr lang="nl-NL" dirty="0"/>
          </a:p>
          <a:p>
            <a:r>
              <a:rPr lang="nl-NL" b="0" i="0" dirty="0">
                <a:solidFill>
                  <a:srgbClr val="333333"/>
                </a:solidFill>
                <a:effectLst/>
                <a:latin typeface="Rijksoverheid Sans"/>
              </a:rPr>
              <a:t>Bij algemene maatregel van bestuur kan worden bepaald dat de verplichting tot naleving van daarbij aangegeven voorschriften in de gevallen bij die maatregel omschreven rust op een ander dan de werkgever. Aangewezen kunnen worden de eigenaar of beheerder dan wel degene die anderszins bevoegd is te beslissen over het ontwerp, de vervaardiging dan wel het onderhoud van arbeidsplaatsen en arbeidsmiddelen, zoals </a:t>
            </a:r>
            <a:r>
              <a:rPr lang="nl-NL" b="0" i="0" dirty="0" err="1">
                <a:solidFill>
                  <a:srgbClr val="333333"/>
                </a:solidFill>
                <a:effectLst/>
                <a:latin typeface="Rijksoverheid Sans"/>
              </a:rPr>
              <a:t>zonodig</a:t>
            </a:r>
            <a:r>
              <a:rPr lang="nl-NL" b="0" i="0" dirty="0">
                <a:solidFill>
                  <a:srgbClr val="333333"/>
                </a:solidFill>
                <a:effectLst/>
                <a:latin typeface="Rijksoverheid Sans"/>
              </a:rPr>
              <a:t> nader bij die maatregel is bepaald.</a:t>
            </a:r>
            <a:endParaRPr lang="nl-NL" dirty="0"/>
          </a:p>
        </p:txBody>
      </p:sp>
    </p:spTree>
    <p:extLst>
      <p:ext uri="{BB962C8B-B14F-4D97-AF65-F5344CB8AC3E}">
        <p14:creationId xmlns:p14="http://schemas.microsoft.com/office/powerpoint/2010/main" val="740930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P spid="1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C4245753-4734-4E38-90C0-657BD83FB357}"/>
              </a:ext>
            </a:extLst>
          </p:cNvPr>
          <p:cNvSpPr>
            <a:spLocks noChangeAspect="1"/>
          </p:cNvSpPr>
          <p:nvPr/>
        </p:nvSpPr>
        <p:spPr>
          <a:xfrm>
            <a:off x="374127" y="2668993"/>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CA54F323-85A7-47F0-A034-8E69EE14B7C7}"/>
              </a:ext>
            </a:extLst>
          </p:cNvPr>
          <p:cNvSpPr/>
          <p:nvPr/>
        </p:nvSpPr>
        <p:spPr>
          <a:xfrm>
            <a:off x="374127" y="3088551"/>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Arbo-besluit</a:t>
            </a:r>
          </a:p>
        </p:txBody>
      </p:sp>
      <p:sp>
        <p:nvSpPr>
          <p:cNvPr id="7" name="Tekstvak 6">
            <a:extLst>
              <a:ext uri="{FF2B5EF4-FFF2-40B4-BE49-F238E27FC236}">
                <a16:creationId xmlns:a16="http://schemas.microsoft.com/office/drawing/2014/main" id="{BB7E2C98-E05E-4B0E-908F-F18588D78820}"/>
              </a:ext>
            </a:extLst>
          </p:cNvPr>
          <p:cNvSpPr txBox="1"/>
          <p:nvPr/>
        </p:nvSpPr>
        <p:spPr>
          <a:xfrm>
            <a:off x="1786270" y="1690809"/>
            <a:ext cx="10031603" cy="3416320"/>
          </a:xfrm>
          <a:prstGeom prst="rect">
            <a:avLst/>
          </a:prstGeom>
          <a:noFill/>
        </p:spPr>
        <p:txBody>
          <a:bodyPr wrap="square" rtlCol="0">
            <a:spAutoFit/>
          </a:bodyPr>
          <a:lstStyle/>
          <a:p>
            <a:pPr marL="342900" indent="-342900" algn="l">
              <a:buFont typeface="+mj-lt"/>
              <a:buAutoNum type="arabicPeriod"/>
            </a:pPr>
            <a:r>
              <a:rPr lang="nl-NL" b="0" i="0" dirty="0">
                <a:solidFill>
                  <a:srgbClr val="333333"/>
                </a:solidFill>
                <a:effectLst/>
                <a:latin typeface="Rijksoverheid Sans"/>
              </a:rPr>
              <a:t>Elektrische installaties zijn zodanig ontworpen, ingericht, aangelegd, onderhouden en gekenmerkt, dat een veilig gebruik van elektriciteit zo goed mogelijk is gewaarborgd. </a:t>
            </a:r>
            <a:br>
              <a:rPr lang="nl-NL" b="0" i="0" dirty="0">
                <a:solidFill>
                  <a:srgbClr val="333333"/>
                </a:solidFill>
                <a:effectLst/>
                <a:latin typeface="Rijksoverheid Sans"/>
              </a:rPr>
            </a:br>
            <a:r>
              <a:rPr lang="nl-NL" b="0" i="0" dirty="0">
                <a:solidFill>
                  <a:srgbClr val="333333"/>
                </a:solidFill>
                <a:effectLst/>
                <a:latin typeface="Rijksoverheid Sans"/>
              </a:rPr>
              <a:t>Hiertoe zijn de nodige voorzieningen en beschermingsmaatregelen aangebracht. </a:t>
            </a:r>
            <a:br>
              <a:rPr lang="nl-NL" b="0" i="0" dirty="0">
                <a:solidFill>
                  <a:srgbClr val="333333"/>
                </a:solidFill>
                <a:effectLst/>
                <a:latin typeface="Rijksoverheid Sans"/>
              </a:rPr>
            </a:br>
            <a:r>
              <a:rPr lang="nl-NL" b="0" i="0" dirty="0">
                <a:solidFill>
                  <a:srgbClr val="333333"/>
                </a:solidFill>
                <a:effectLst/>
                <a:latin typeface="Rijksoverheid Sans"/>
              </a:rPr>
              <a:t>Daarbij is rekening gehouden met bijzondere eisen die kunnen voortkomen uit de wijze van het gebruik, de gebruiksomstandigheden, de te verwachten uitwendige invloeden en onderhoudswerkzaamheden.</a:t>
            </a:r>
          </a:p>
          <a:p>
            <a:pPr marL="342900" indent="-342900" algn="l">
              <a:buFont typeface="+mj-lt"/>
              <a:buAutoNum type="arabicPeriod"/>
            </a:pPr>
            <a:r>
              <a:rPr lang="nl-NL" b="0" i="0" dirty="0">
                <a:solidFill>
                  <a:srgbClr val="333333"/>
                </a:solidFill>
                <a:effectLst/>
                <a:latin typeface="Rijksoverheid Sans"/>
              </a:rPr>
              <a:t>In een elektrische installatie zijn doeltreffende maatregelen genomen tegen het gevaar van brand, ontploffing, directe en indirecte aanraking en te dichte nadering.</a:t>
            </a:r>
          </a:p>
          <a:p>
            <a:pPr marL="342900" indent="-342900" algn="l">
              <a:buFont typeface="+mj-lt"/>
              <a:buAutoNum type="arabicPeriod"/>
            </a:pPr>
            <a:r>
              <a:rPr lang="nl-NL" b="0" i="0" dirty="0">
                <a:solidFill>
                  <a:srgbClr val="333333"/>
                </a:solidFill>
                <a:effectLst/>
                <a:latin typeface="Rijksoverheid Sans"/>
              </a:rPr>
              <a:t>Van iedere elektrische installatie zijn duidelijke, steeds bijgewerkte schema’s beschikbaar alsmede alle overige gegevens die nodig zijn voor een veilig gebruik van de elektrische installatie.</a:t>
            </a:r>
          </a:p>
          <a:p>
            <a:pPr marL="342900" indent="-342900" algn="l">
              <a:buFont typeface="+mj-lt"/>
              <a:buAutoNum type="arabicPeriod"/>
            </a:pPr>
            <a:r>
              <a:rPr lang="nl-NL" b="0" i="0" dirty="0">
                <a:solidFill>
                  <a:srgbClr val="333333"/>
                </a:solidFill>
                <a:effectLst/>
                <a:latin typeface="Rijksoverheid Sans"/>
              </a:rPr>
              <a:t>Het derde lid is niet van toepassing op elektrische installaties voor laagspanning van beperkte omvang.</a:t>
            </a:r>
            <a:endParaRPr lang="nl-NL" dirty="0"/>
          </a:p>
        </p:txBody>
      </p:sp>
      <p:sp>
        <p:nvSpPr>
          <p:cNvPr id="2" name="Tekstvak 1">
            <a:extLst>
              <a:ext uri="{FF2B5EF4-FFF2-40B4-BE49-F238E27FC236}">
                <a16:creationId xmlns:a16="http://schemas.microsoft.com/office/drawing/2014/main" id="{C6D14D37-5D02-4685-B205-53E1BDC46CD1}"/>
              </a:ext>
            </a:extLst>
          </p:cNvPr>
          <p:cNvSpPr txBox="1"/>
          <p:nvPr/>
        </p:nvSpPr>
        <p:spPr>
          <a:xfrm>
            <a:off x="4189228" y="765544"/>
            <a:ext cx="3400354" cy="369332"/>
          </a:xfrm>
          <a:prstGeom prst="rect">
            <a:avLst/>
          </a:prstGeom>
          <a:noFill/>
        </p:spPr>
        <p:txBody>
          <a:bodyPr wrap="none" rtlCol="0">
            <a:spAutoFit/>
          </a:bodyPr>
          <a:lstStyle/>
          <a:p>
            <a:r>
              <a:rPr lang="nl-NL" b="1" dirty="0"/>
              <a:t>Artikel 3.4: Elektrische installaties</a:t>
            </a:r>
          </a:p>
        </p:txBody>
      </p:sp>
    </p:spTree>
    <p:extLst>
      <p:ext uri="{BB962C8B-B14F-4D97-AF65-F5344CB8AC3E}">
        <p14:creationId xmlns:p14="http://schemas.microsoft.com/office/powerpoint/2010/main" val="2788635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C4245753-4734-4E38-90C0-657BD83FB357}"/>
              </a:ext>
            </a:extLst>
          </p:cNvPr>
          <p:cNvSpPr>
            <a:spLocks noChangeAspect="1"/>
          </p:cNvSpPr>
          <p:nvPr/>
        </p:nvSpPr>
        <p:spPr>
          <a:xfrm>
            <a:off x="278430" y="2668993"/>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CA54F323-85A7-47F0-A034-8E69EE14B7C7}"/>
              </a:ext>
            </a:extLst>
          </p:cNvPr>
          <p:cNvSpPr/>
          <p:nvPr/>
        </p:nvSpPr>
        <p:spPr>
          <a:xfrm>
            <a:off x="278430" y="3088551"/>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Arbo-besluit</a:t>
            </a:r>
          </a:p>
        </p:txBody>
      </p:sp>
      <p:sp>
        <p:nvSpPr>
          <p:cNvPr id="9" name="Tekstvak 8">
            <a:extLst>
              <a:ext uri="{FF2B5EF4-FFF2-40B4-BE49-F238E27FC236}">
                <a16:creationId xmlns:a16="http://schemas.microsoft.com/office/drawing/2014/main" id="{E3F927BF-13BD-450C-A75D-4B43844C777A}"/>
              </a:ext>
            </a:extLst>
          </p:cNvPr>
          <p:cNvSpPr txBox="1"/>
          <p:nvPr/>
        </p:nvSpPr>
        <p:spPr>
          <a:xfrm>
            <a:off x="1018067" y="437063"/>
            <a:ext cx="10741542" cy="369332"/>
          </a:xfrm>
          <a:prstGeom prst="rect">
            <a:avLst/>
          </a:prstGeom>
          <a:noFill/>
        </p:spPr>
        <p:txBody>
          <a:bodyPr wrap="square">
            <a:spAutoFit/>
          </a:bodyPr>
          <a:lstStyle/>
          <a:p>
            <a:pPr algn="l"/>
            <a:r>
              <a:rPr lang="nl-NL" b="1" i="0" dirty="0">
                <a:solidFill>
                  <a:srgbClr val="333333"/>
                </a:solidFill>
                <a:effectLst/>
                <a:latin typeface="Rijksoverheid Sans"/>
              </a:rPr>
              <a:t>Artikel 3.5. Elektrotechnische, bedienings- en andere werkzaamheden aan of nabij een elektrische installatie</a:t>
            </a:r>
          </a:p>
        </p:txBody>
      </p:sp>
      <p:sp>
        <p:nvSpPr>
          <p:cNvPr id="10" name="Tekstvak 9">
            <a:extLst>
              <a:ext uri="{FF2B5EF4-FFF2-40B4-BE49-F238E27FC236}">
                <a16:creationId xmlns:a16="http://schemas.microsoft.com/office/drawing/2014/main" id="{1DDB30E1-01B5-4BC0-9C4D-8FA0FEB83092}"/>
              </a:ext>
            </a:extLst>
          </p:cNvPr>
          <p:cNvSpPr txBox="1"/>
          <p:nvPr/>
        </p:nvSpPr>
        <p:spPr>
          <a:xfrm>
            <a:off x="1584251" y="1031364"/>
            <a:ext cx="10313582" cy="4801314"/>
          </a:xfrm>
          <a:prstGeom prst="rect">
            <a:avLst/>
          </a:prstGeom>
          <a:noFill/>
        </p:spPr>
        <p:txBody>
          <a:bodyPr wrap="square" rtlCol="0">
            <a:spAutoFit/>
          </a:bodyPr>
          <a:lstStyle/>
          <a:p>
            <a:pPr marL="342900" indent="-342900" algn="l">
              <a:buFont typeface="+mj-lt"/>
              <a:buAutoNum type="arabicPeriod"/>
            </a:pPr>
            <a:r>
              <a:rPr lang="nl-NL" b="0" i="0" dirty="0">
                <a:solidFill>
                  <a:srgbClr val="333333"/>
                </a:solidFill>
                <a:effectLst/>
                <a:latin typeface="Rijksoverheid Sans"/>
              </a:rPr>
              <a:t>Elektrotechnische werkzaamheden en bedieningswerkzaamheden die gevaren kunnen opleveren, worden door deskundige, voldoend onderrichte en daartoe bevoegde werknemers uitgevoerd.</a:t>
            </a:r>
          </a:p>
          <a:p>
            <a:pPr marL="342900" indent="-342900" algn="l">
              <a:buFont typeface="+mj-lt"/>
              <a:buAutoNum type="arabicPeriod"/>
            </a:pPr>
            <a:r>
              <a:rPr lang="nl-NL" b="0" i="0" dirty="0">
                <a:solidFill>
                  <a:srgbClr val="333333"/>
                </a:solidFill>
                <a:effectLst/>
                <a:latin typeface="Rijksoverheid Sans"/>
              </a:rPr>
              <a:t>Een ruimte waarin zich een elektrische installatie voor hoogspanning bevindt waarvan de delen niet of onvoldoende zijn beschermd tegen directe of indirecte aanraking dan wel te dichte nadering, wordt slechts betreden in aanwezigheid van een tweede daartoe bevoegd persoon.</a:t>
            </a:r>
          </a:p>
          <a:p>
            <a:pPr marL="342900" indent="-342900" algn="l">
              <a:buFont typeface="+mj-lt"/>
              <a:buAutoNum type="arabicPeriod"/>
            </a:pPr>
            <a:r>
              <a:rPr lang="nl-NL" b="0" i="0" dirty="0">
                <a:solidFill>
                  <a:srgbClr val="333333"/>
                </a:solidFill>
                <a:effectLst/>
                <a:latin typeface="Rijksoverheid Sans"/>
              </a:rPr>
              <a:t>Werkzaamheden aan of in de nabijheid van een elektrische installatie worden slechts uitgevoerd, indien de installatie of het gedeelte waaraan of in de nabijheid waarvan wordt gewerkt, spanningsloos is.</a:t>
            </a:r>
          </a:p>
          <a:p>
            <a:pPr marL="342900" indent="-342900" algn="l">
              <a:buFont typeface="+mj-lt"/>
              <a:buAutoNum type="arabicPeriod"/>
            </a:pPr>
            <a:r>
              <a:rPr lang="nl-NL" b="0" i="0" dirty="0">
                <a:solidFill>
                  <a:srgbClr val="333333"/>
                </a:solidFill>
                <a:effectLst/>
                <a:latin typeface="Rijksoverheid Sans"/>
              </a:rPr>
              <a:t>De daartoe bevoegde werknemer neemt doeltreffende maatregelen om een veilig verloop van de werkzaamheden te waarborgen.</a:t>
            </a:r>
          </a:p>
          <a:p>
            <a:pPr marL="342900" indent="-342900" algn="l">
              <a:buFont typeface="+mj-lt"/>
              <a:buAutoNum type="arabicPeriod"/>
            </a:pPr>
            <a:r>
              <a:rPr lang="nl-NL" b="0" i="0" dirty="0">
                <a:solidFill>
                  <a:srgbClr val="333333"/>
                </a:solidFill>
                <a:effectLst/>
                <a:latin typeface="Rijksoverheid Sans"/>
              </a:rPr>
              <a:t>Het derde lid is niet van toepassing op werkzaamheden die worden verricht aan of in de nabijheid van een elektrische laagspanningsinstallatie, indien:</a:t>
            </a:r>
          </a:p>
          <a:p>
            <a:pPr marL="800100" lvl="1" indent="-342900">
              <a:buFont typeface="+mj-lt"/>
              <a:buAutoNum type="alphaLcPeriod"/>
            </a:pPr>
            <a:r>
              <a:rPr lang="nl-NL" b="0" i="0" dirty="0">
                <a:solidFill>
                  <a:srgbClr val="333333"/>
                </a:solidFill>
                <a:effectLst/>
                <a:latin typeface="Rijksoverheid Sans"/>
              </a:rPr>
              <a:t>de dringende noodzaak van het onder spanning uitvoeren van die werkzaamheden is aangetoond;</a:t>
            </a:r>
          </a:p>
          <a:p>
            <a:pPr marL="800100" lvl="1" indent="-342900">
              <a:buFont typeface="+mj-lt"/>
              <a:buAutoNum type="alphaLcPeriod"/>
            </a:pPr>
            <a:r>
              <a:rPr lang="nl-NL" b="0" i="0" dirty="0">
                <a:solidFill>
                  <a:srgbClr val="333333"/>
                </a:solidFill>
                <a:effectLst/>
                <a:latin typeface="Rijksoverheid Sans"/>
              </a:rPr>
              <a:t>tot het uitvoeren van die werkzaamheden door de daartoe bevoegde werknemer uitdrukkelijk opdracht is gegeven, en</a:t>
            </a:r>
          </a:p>
          <a:p>
            <a:pPr marL="800100" lvl="1" indent="-342900">
              <a:buFont typeface="+mj-lt"/>
              <a:buAutoNum type="alphaLcPeriod"/>
            </a:pPr>
            <a:r>
              <a:rPr lang="nl-NL" b="0" i="0" dirty="0">
                <a:solidFill>
                  <a:srgbClr val="333333"/>
                </a:solidFill>
                <a:effectLst/>
                <a:latin typeface="Rijksoverheid Sans"/>
              </a:rPr>
              <a:t>de installatie tevens geschikt is voor het onder spanning uitvoeren van die werkzaamheden en door de daartoe bevoegde werknemer doeltreffende maatregelen zijn genomen om de aan die werkzaamheden verbonden gevaren te voorkomen.</a:t>
            </a:r>
            <a:endParaRPr lang="nl-NL" dirty="0"/>
          </a:p>
        </p:txBody>
      </p:sp>
    </p:spTree>
    <p:extLst>
      <p:ext uri="{BB962C8B-B14F-4D97-AF65-F5344CB8AC3E}">
        <p14:creationId xmlns:p14="http://schemas.microsoft.com/office/powerpoint/2010/main" val="391726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
                                            <p:txEl>
                                              <p:pRg st="4" end="4"/>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0">
                                            <p:txEl>
                                              <p:pRg st="5" end="5"/>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xEl>
                                              <p:pRg st="6" end="6"/>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p:bldP spid="1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C4245753-4734-4E38-90C0-657BD83FB357}"/>
              </a:ext>
            </a:extLst>
          </p:cNvPr>
          <p:cNvSpPr>
            <a:spLocks noChangeAspect="1"/>
          </p:cNvSpPr>
          <p:nvPr/>
        </p:nvSpPr>
        <p:spPr>
          <a:xfrm>
            <a:off x="278430" y="2668993"/>
            <a:ext cx="1098578" cy="1451117"/>
          </a:xfrm>
          <a:prstGeom prst="rect">
            <a:avLst/>
          </a:prstGeom>
          <a:gradFill flip="none" rotWithShape="1">
            <a:gsLst>
              <a:gs pos="0">
                <a:schemeClr val="accent6">
                  <a:lumMod val="89000"/>
                </a:schemeClr>
              </a:gs>
              <a:gs pos="32000">
                <a:schemeClr val="accent6">
                  <a:lumMod val="89000"/>
                </a:schemeClr>
              </a:gs>
              <a:gs pos="69000">
                <a:schemeClr val="accent6">
                  <a:lumMod val="75000"/>
                </a:schemeClr>
              </a:gs>
              <a:gs pos="97000">
                <a:schemeClr val="accent6">
                  <a:lumMod val="7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a:extLst>
              <a:ext uri="{FF2B5EF4-FFF2-40B4-BE49-F238E27FC236}">
                <a16:creationId xmlns:a16="http://schemas.microsoft.com/office/drawing/2014/main" id="{CA54F323-85A7-47F0-A034-8E69EE14B7C7}"/>
              </a:ext>
            </a:extLst>
          </p:cNvPr>
          <p:cNvSpPr/>
          <p:nvPr/>
        </p:nvSpPr>
        <p:spPr>
          <a:xfrm>
            <a:off x="278430" y="3088551"/>
            <a:ext cx="1044000" cy="612000"/>
          </a:xfrm>
          <a:prstGeom prst="rect">
            <a:avLst/>
          </a:prstGeom>
        </p:spPr>
        <p:style>
          <a:lnRef idx="2">
            <a:schemeClr val="dk1">
              <a:shade val="50000"/>
            </a:schemeClr>
          </a:lnRef>
          <a:fillRef idx="1">
            <a:schemeClr val="dk1"/>
          </a:fillRef>
          <a:effectRef idx="0">
            <a:schemeClr val="dk1"/>
          </a:effectRef>
          <a:fontRef idx="minor">
            <a:schemeClr val="lt1"/>
          </a:fontRef>
        </p:style>
        <p:txBody>
          <a:bodyPr lIns="36000" rIns="36000" rtlCol="0" anchor="ctr"/>
          <a:lstStyle/>
          <a:p>
            <a:pPr algn="ctr"/>
            <a:r>
              <a:rPr lang="nl-NL" sz="1200" b="1" dirty="0">
                <a:solidFill>
                  <a:srgbClr val="FFFF00"/>
                </a:solidFill>
              </a:rPr>
              <a:t>Arbo-besluit</a:t>
            </a:r>
          </a:p>
        </p:txBody>
      </p:sp>
      <p:sp>
        <p:nvSpPr>
          <p:cNvPr id="9" name="Tekstvak 8">
            <a:extLst>
              <a:ext uri="{FF2B5EF4-FFF2-40B4-BE49-F238E27FC236}">
                <a16:creationId xmlns:a16="http://schemas.microsoft.com/office/drawing/2014/main" id="{E3F927BF-13BD-450C-A75D-4B43844C777A}"/>
              </a:ext>
            </a:extLst>
          </p:cNvPr>
          <p:cNvSpPr txBox="1"/>
          <p:nvPr/>
        </p:nvSpPr>
        <p:spPr>
          <a:xfrm>
            <a:off x="446567" y="437063"/>
            <a:ext cx="11313042" cy="369332"/>
          </a:xfrm>
          <a:prstGeom prst="rect">
            <a:avLst/>
          </a:prstGeom>
          <a:noFill/>
        </p:spPr>
        <p:txBody>
          <a:bodyPr wrap="square">
            <a:spAutoFit/>
          </a:bodyPr>
          <a:lstStyle/>
          <a:p>
            <a:pPr algn="l"/>
            <a:r>
              <a:rPr lang="nl-NL" b="1" i="0" dirty="0">
                <a:solidFill>
                  <a:srgbClr val="333333"/>
                </a:solidFill>
                <a:effectLst/>
                <a:latin typeface="Rijksoverheid Sans"/>
              </a:rPr>
              <a:t>Artikel 3.5. Elektrotechnische, bedienings- en andere werkzaamheden aan of nabij een elektrische installatie (vervolg)</a:t>
            </a:r>
          </a:p>
        </p:txBody>
      </p:sp>
      <p:sp>
        <p:nvSpPr>
          <p:cNvPr id="10" name="Tekstvak 9">
            <a:extLst>
              <a:ext uri="{FF2B5EF4-FFF2-40B4-BE49-F238E27FC236}">
                <a16:creationId xmlns:a16="http://schemas.microsoft.com/office/drawing/2014/main" id="{1DDB30E1-01B5-4BC0-9C4D-8FA0FEB83092}"/>
              </a:ext>
            </a:extLst>
          </p:cNvPr>
          <p:cNvSpPr txBox="1"/>
          <p:nvPr/>
        </p:nvSpPr>
        <p:spPr>
          <a:xfrm>
            <a:off x="1584251" y="1254643"/>
            <a:ext cx="10313582" cy="4247317"/>
          </a:xfrm>
          <a:prstGeom prst="rect">
            <a:avLst/>
          </a:prstGeom>
          <a:noFill/>
        </p:spPr>
        <p:txBody>
          <a:bodyPr wrap="square" rtlCol="0">
            <a:spAutoFit/>
          </a:bodyPr>
          <a:lstStyle/>
          <a:p>
            <a:pPr marL="342900" indent="-342900" algn="l">
              <a:buFont typeface="+mj-lt"/>
              <a:buAutoNum type="arabicPeriod" startAt="6"/>
            </a:pPr>
            <a:r>
              <a:rPr lang="nl-NL" b="0" i="0" dirty="0">
                <a:solidFill>
                  <a:srgbClr val="333333"/>
                </a:solidFill>
                <a:effectLst/>
                <a:latin typeface="Rijksoverheid Sans"/>
              </a:rPr>
              <a:t>Het derde lid is niet van toepassing op werkzaamheden die worden uitgevoerd aan of in de nabijheid van een elektrische installatie voor hoogspanning, bestaande uit:</a:t>
            </a:r>
          </a:p>
          <a:p>
            <a:pPr marL="800100" lvl="1" indent="-342900">
              <a:buFont typeface="+mj-lt"/>
              <a:buAutoNum type="alphaLcPeriod"/>
            </a:pPr>
            <a:r>
              <a:rPr lang="nl-NL" b="0" i="0" dirty="0">
                <a:solidFill>
                  <a:srgbClr val="333333"/>
                </a:solidFill>
                <a:effectLst/>
                <a:latin typeface="Rijksoverheid Sans"/>
              </a:rPr>
              <a:t>het nemen en opheffen van veiligheidsmaatregelen, waaronder begrepen het met geschikt materieel knippen of schieten van kabels;</a:t>
            </a:r>
          </a:p>
          <a:p>
            <a:pPr marL="800100" lvl="1" indent="-342900">
              <a:buFont typeface="+mj-lt"/>
              <a:buAutoNum type="alphaLcPeriod"/>
            </a:pPr>
            <a:r>
              <a:rPr lang="nl-NL" b="0" i="0" dirty="0">
                <a:solidFill>
                  <a:srgbClr val="333333"/>
                </a:solidFill>
                <a:effectLst/>
                <a:latin typeface="Rijksoverheid Sans"/>
              </a:rPr>
              <a:t>het uitvoeren van metingen en beproevingen, of</a:t>
            </a:r>
          </a:p>
          <a:p>
            <a:pPr marL="800100" lvl="1" indent="-342900">
              <a:buFont typeface="+mj-lt"/>
              <a:buAutoNum type="alphaLcPeriod"/>
            </a:pPr>
            <a:r>
              <a:rPr lang="nl-NL" b="0" i="0" dirty="0">
                <a:solidFill>
                  <a:srgbClr val="333333"/>
                </a:solidFill>
                <a:effectLst/>
                <a:latin typeface="Rijksoverheid Sans"/>
              </a:rPr>
              <a:t>het reinigen van elektrisch materieel.</a:t>
            </a:r>
          </a:p>
          <a:p>
            <a:pPr marL="342900" indent="-342900" algn="l">
              <a:buFont typeface="+mj-lt"/>
              <a:buAutoNum type="arabicPeriod" startAt="6"/>
            </a:pPr>
            <a:r>
              <a:rPr lang="nl-NL" b="0" i="0" dirty="0">
                <a:solidFill>
                  <a:srgbClr val="333333"/>
                </a:solidFill>
                <a:effectLst/>
                <a:latin typeface="Rijksoverheid Sans"/>
              </a:rPr>
              <a:t>Werkzaamheden bestaande uit het reinigen van elektrisch materieel in een elektrische installatie voor hoogspanning als bedoeld in het zesde lid, onder c, worden slechts uitgevoerd, indien:</a:t>
            </a:r>
          </a:p>
          <a:p>
            <a:pPr marL="800100" lvl="1" indent="-342900">
              <a:buFont typeface="+mj-lt"/>
              <a:buAutoNum type="alphaLcPeriod"/>
            </a:pPr>
            <a:r>
              <a:rPr lang="nl-NL" b="0" i="0" dirty="0">
                <a:solidFill>
                  <a:srgbClr val="333333"/>
                </a:solidFill>
                <a:effectLst/>
                <a:latin typeface="Rijksoverheid Sans"/>
              </a:rPr>
              <a:t>tot het uitvoeren van die werkzaamheden door de daartoe bevoegde werknemer uitdrukkelijk opdracht is gegeven;</a:t>
            </a:r>
          </a:p>
          <a:p>
            <a:pPr marL="800100" lvl="1" indent="-342900">
              <a:buFont typeface="+mj-lt"/>
              <a:buAutoNum type="alphaLcPeriod"/>
            </a:pPr>
            <a:r>
              <a:rPr lang="nl-NL" b="0" i="0" dirty="0">
                <a:solidFill>
                  <a:srgbClr val="333333"/>
                </a:solidFill>
                <a:effectLst/>
                <a:latin typeface="Rijksoverheid Sans"/>
              </a:rPr>
              <a:t>gebruik wordt gemaakt van de voor deze werkzaamheden geschikte arbeidsmiddelen, reinigingsmiddelen en persoonlijke beschermingsmiddelen, en</a:t>
            </a:r>
          </a:p>
          <a:p>
            <a:pPr marL="800100" lvl="1" indent="-342900">
              <a:buFont typeface="+mj-lt"/>
              <a:buAutoNum type="alphaLcPeriod"/>
            </a:pPr>
            <a:r>
              <a:rPr lang="nl-NL" b="0" i="0" dirty="0">
                <a:solidFill>
                  <a:srgbClr val="333333"/>
                </a:solidFill>
                <a:effectLst/>
                <a:latin typeface="Rijksoverheid Sans"/>
              </a:rPr>
              <a:t>de werknemers zich met de arbeidsmiddelen waarmee zij fysiek in contact staan, niet behoeven te begeven in de gevarenzone van de installatie of delen daarvan die onder spanning staan.</a:t>
            </a:r>
          </a:p>
          <a:p>
            <a:endParaRPr lang="nl-NL" dirty="0"/>
          </a:p>
        </p:txBody>
      </p:sp>
    </p:spTree>
    <p:extLst>
      <p:ext uri="{BB962C8B-B14F-4D97-AF65-F5344CB8AC3E}">
        <p14:creationId xmlns:p14="http://schemas.microsoft.com/office/powerpoint/2010/main" val="100008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0">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p:bldP spid="10" grpId="0" build="p"/>
    </p:bldLst>
  </p:timing>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1503</Words>
  <Application>Microsoft Office PowerPoint</Application>
  <PresentationFormat>Breedbeeld</PresentationFormat>
  <Paragraphs>115</Paragraphs>
  <Slides>9</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9</vt:i4>
      </vt:variant>
    </vt:vector>
  </HeadingPairs>
  <TitlesOfParts>
    <vt:vector size="15" baseType="lpstr">
      <vt:lpstr>Arial</vt:lpstr>
      <vt:lpstr>Arial Narrow</vt:lpstr>
      <vt:lpstr>Calibri</vt:lpstr>
      <vt:lpstr>Calibri Light</vt:lpstr>
      <vt:lpstr>Rijksoverheid Sans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Paul Koop</dc:creator>
  <cp:lastModifiedBy>Paul Koop</cp:lastModifiedBy>
  <cp:revision>2</cp:revision>
  <cp:lastPrinted>2021-10-05T07:59:59Z</cp:lastPrinted>
  <dcterms:created xsi:type="dcterms:W3CDTF">2021-10-04T16:12:17Z</dcterms:created>
  <dcterms:modified xsi:type="dcterms:W3CDTF">2022-05-23T12:37:43Z</dcterms:modified>
</cp:coreProperties>
</file>